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0" r:id="rId2"/>
  </p:sldMasterIdLst>
  <p:sldIdLst>
    <p:sldId id="256" r:id="rId3"/>
    <p:sldId id="257" r:id="rId4"/>
    <p:sldId id="302" r:id="rId5"/>
    <p:sldId id="292" r:id="rId6"/>
    <p:sldId id="263" r:id="rId7"/>
    <p:sldId id="298" r:id="rId8"/>
    <p:sldId id="309" r:id="rId9"/>
    <p:sldId id="303" r:id="rId10"/>
    <p:sldId id="304" r:id="rId11"/>
    <p:sldId id="310" r:id="rId12"/>
    <p:sldId id="311" r:id="rId13"/>
    <p:sldId id="300" r:id="rId14"/>
    <p:sldId id="353" r:id="rId15"/>
    <p:sldId id="312" r:id="rId16"/>
    <p:sldId id="356" r:id="rId17"/>
    <p:sldId id="354" r:id="rId18"/>
    <p:sldId id="358" r:id="rId19"/>
    <p:sldId id="363" r:id="rId20"/>
    <p:sldId id="359" r:id="rId21"/>
    <p:sldId id="360" r:id="rId22"/>
    <p:sldId id="361" r:id="rId23"/>
    <p:sldId id="362" r:id="rId24"/>
    <p:sldId id="322" r:id="rId25"/>
    <p:sldId id="323" r:id="rId26"/>
    <p:sldId id="337" r:id="rId27"/>
    <p:sldId id="313" r:id="rId28"/>
    <p:sldId id="314" r:id="rId29"/>
    <p:sldId id="315" r:id="rId30"/>
    <p:sldId id="317" r:id="rId31"/>
    <p:sldId id="318" r:id="rId32"/>
    <p:sldId id="319" r:id="rId33"/>
    <p:sldId id="321" r:id="rId34"/>
    <p:sldId id="351" r:id="rId35"/>
    <p:sldId id="334" r:id="rId36"/>
    <p:sldId id="339" r:id="rId37"/>
    <p:sldId id="340" r:id="rId38"/>
    <p:sldId id="341" r:id="rId39"/>
    <p:sldId id="342" r:id="rId40"/>
    <p:sldId id="343" r:id="rId41"/>
    <p:sldId id="344" r:id="rId42"/>
    <p:sldId id="352" r:id="rId43"/>
    <p:sldId id="347" r:id="rId44"/>
    <p:sldId id="34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376"/>
    <a:srgbClr val="E2D6B5"/>
    <a:srgbClr val="F58F0C"/>
    <a:srgbClr val="E61B74"/>
    <a:srgbClr val="099633"/>
    <a:srgbClr val="CB0011"/>
    <a:srgbClr val="F7E613"/>
    <a:srgbClr val="197363"/>
    <a:srgbClr val="0042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08" autoAdjust="0"/>
    <p:restoredTop sz="98577" autoAdjust="0"/>
  </p:normalViewPr>
  <p:slideViewPr>
    <p:cSldViewPr snapToGrid="0">
      <p:cViewPr varScale="1">
        <p:scale>
          <a:sx n="92" d="100"/>
          <a:sy n="92" d="100"/>
        </p:scale>
        <p:origin x="474"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5775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42494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97418"/>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063639"/>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2.wdp"/><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4.jpg"/><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7C_M06uSSuY" TargetMode="External"/><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5364259"/>
            <a:ext cx="12262104" cy="969496"/>
          </a:xfrm>
          <a:prstGeom prst="rect">
            <a:avLst/>
          </a:prstGeom>
          <a:noFill/>
        </p:spPr>
        <p:txBody>
          <a:bodyPr wrap="square" rtlCol="0">
            <a:spAutoFit/>
          </a:bodyPr>
          <a:lstStyle/>
          <a:p>
            <a:pPr algn="ctr"/>
            <a:r>
              <a:rPr lang="es-ES" sz="3200" b="1" spc="300" baseline="0" dirty="0">
                <a:solidFill>
                  <a:srgbClr val="E2D6B5"/>
                </a:solidFill>
                <a:latin typeface="Lato Black" panose="020F0502020204030203" pitchFamily="34" charset="77"/>
                <a:ea typeface="Futura Medium" charset="0"/>
                <a:cs typeface="Futura Medium" charset="0"/>
              </a:rPr>
              <a:t>PLA DE TREBALL</a:t>
            </a:r>
          </a:p>
          <a:p>
            <a:pPr algn="ctr"/>
            <a:r>
              <a:rPr lang="es-ES" sz="2500" b="1" spc="300" dirty="0">
                <a:solidFill>
                  <a:srgbClr val="E2D6B5"/>
                </a:solidFill>
                <a:latin typeface="Lato Black" panose="020F0502020204030203" pitchFamily="34" charset="77"/>
                <a:ea typeface="Futura Medium" charset="0"/>
                <a:cs typeface="Futura Medium" charset="0"/>
              </a:rPr>
              <a:t>ESCOLA MAS MARIA</a:t>
            </a:r>
            <a:endParaRPr lang="es-ES" sz="2500" b="1" spc="300" baseline="0" dirty="0">
              <a:solidFill>
                <a:srgbClr val="E2D6B5"/>
              </a:solidFill>
              <a:latin typeface="Lato Black" panose="020F0502020204030203" pitchFamily="34" charset="77"/>
              <a:ea typeface="Futura Medium" charset="0"/>
              <a:cs typeface="Futura Medium" charset="0"/>
            </a:endParaRPr>
          </a:p>
        </p:txBody>
      </p:sp>
    </p:spTree>
    <p:extLst>
      <p:ext uri="{BB962C8B-B14F-4D97-AF65-F5344CB8AC3E}">
        <p14:creationId xmlns:p14="http://schemas.microsoft.com/office/powerpoint/2010/main" val="972049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p:nvPr/>
        </p:nvSpPr>
        <p:spPr>
          <a:xfrm>
            <a:off x="5580120" y="535259"/>
            <a:ext cx="6100764" cy="379591"/>
          </a:xfrm>
          <a:prstGeom prst="rect">
            <a:avLst/>
          </a:prstGeom>
          <a:noFill/>
        </p:spPr>
        <p:txBody>
          <a:bodyPr wrap="square" rtlCol="0">
            <a:spAutoFit/>
          </a:bodyPr>
          <a:lstStyle/>
          <a:p>
            <a:r>
              <a:rPr lang="ca-ES" sz="2800" baseline="30000" dirty="0">
                <a:solidFill>
                  <a:schemeClr val="bg1"/>
                </a:solidFill>
                <a:latin typeface="Futura Medium" charset="0"/>
                <a:ea typeface="Futura Medium" charset="0"/>
                <a:cs typeface="Futura Medium" charset="0"/>
              </a:rPr>
              <a:t>CASO CLÍNICO I </a:t>
            </a:r>
            <a:r>
              <a:rPr lang="ca-ES" sz="2800" baseline="30000" dirty="0" smtClean="0">
                <a:solidFill>
                  <a:schemeClr val="bg1"/>
                </a:solidFill>
                <a:latin typeface="Futura Medium" charset="0"/>
                <a:ea typeface="Futura Medium" charset="0"/>
                <a:cs typeface="Futura Medium" charset="0"/>
              </a:rPr>
              <a:t>XXXXX XX </a:t>
            </a:r>
            <a:r>
              <a:rPr lang="ca-ES" sz="2800" baseline="30000" dirty="0">
                <a:solidFill>
                  <a:schemeClr val="bg1"/>
                </a:solidFill>
                <a:latin typeface="Futura Medium" charset="0"/>
                <a:ea typeface="Futura Medium" charset="0"/>
                <a:cs typeface="Futura Medium" charset="0"/>
              </a:rPr>
              <a:t>XXXXXX</a:t>
            </a:r>
          </a:p>
        </p:txBody>
      </p:sp>
      <p:sp>
        <p:nvSpPr>
          <p:cNvPr id="14" name="TextBox 2">
            <a:extLst>
              <a:ext uri="{FF2B5EF4-FFF2-40B4-BE49-F238E27FC236}">
                <a16:creationId xmlns:a16="http://schemas.microsoft.com/office/drawing/2014/main" xmlns="" id="{AE112F47-2F72-D748-A69C-357DF20D40C6}"/>
              </a:ext>
            </a:extLst>
          </p:cNvPr>
          <p:cNvSpPr txBox="1"/>
          <p:nvPr/>
        </p:nvSpPr>
        <p:spPr>
          <a:xfrm>
            <a:off x="1134066" y="2252362"/>
            <a:ext cx="9851878" cy="235962"/>
          </a:xfrm>
          <a:prstGeom prst="rect">
            <a:avLst/>
          </a:prstGeom>
          <a:noFill/>
        </p:spPr>
        <p:txBody>
          <a:bodyPr wrap="square" rtlCol="0">
            <a:spAutoFit/>
          </a:bodyPr>
          <a:lstStyle/>
          <a:p>
            <a:r>
              <a:rPr lang="ca-ES" sz="1400" spc="300" baseline="30000" dirty="0">
                <a:solidFill>
                  <a:srgbClr val="008376"/>
                </a:solidFill>
                <a:latin typeface="Lato" panose="020F0502020204030203" pitchFamily="34" charset="77"/>
                <a:ea typeface="Futura Medium" charset="0"/>
                <a:cs typeface="Futura Medium" charset="0"/>
              </a:rPr>
              <a:t>RESPECTE ALS INFANTS (més enllà del treball d’hàbits d’objectius de cada curs recollits en el Pla de Treball Pedagògic)</a:t>
            </a:r>
          </a:p>
        </p:txBody>
      </p:sp>
      <p:sp>
        <p:nvSpPr>
          <p:cNvPr id="15" name="TextBox 3">
            <a:extLst>
              <a:ext uri="{FF2B5EF4-FFF2-40B4-BE49-F238E27FC236}">
                <a16:creationId xmlns:a16="http://schemas.microsoft.com/office/drawing/2014/main" xmlns="" id="{684F0F4F-854D-8E45-8E45-8B1E8EBF22DE}"/>
              </a:ext>
            </a:extLst>
          </p:cNvPr>
          <p:cNvSpPr txBox="1"/>
          <p:nvPr/>
        </p:nvSpPr>
        <p:spPr>
          <a:xfrm>
            <a:off x="1134064" y="2434622"/>
            <a:ext cx="9851880" cy="861774"/>
          </a:xfrm>
          <a:prstGeom prst="rect">
            <a:avLst/>
          </a:prstGeom>
          <a:noFill/>
        </p:spPr>
        <p:txBody>
          <a:bodyPr wrap="square" rtlCol="0" anchor="t">
            <a:spAutoFit/>
          </a:bodyPr>
          <a:lstStyle/>
          <a:p>
            <a:pPr marL="171450" indent="-171450">
              <a:buFont typeface="Arial" panose="020B0604020202020204" pitchFamily="34" charset="0"/>
              <a:buChar char="•"/>
            </a:pPr>
            <a:r>
              <a:rPr lang="ca-ES" sz="1000" dirty="0">
                <a:latin typeface="Lato" panose="020F0502020204030203" pitchFamily="34" charset="0"/>
              </a:rPr>
              <a:t>Aconseguir que assumeixin la normativa com a pròpia.</a:t>
            </a:r>
          </a:p>
          <a:p>
            <a:pPr marL="171450" indent="-171450">
              <a:buFont typeface="Arial" panose="020B0604020202020204" pitchFamily="34" charset="0"/>
              <a:buChar char="•"/>
            </a:pPr>
            <a:r>
              <a:rPr lang="ca-ES" sz="1000" dirty="0">
                <a:latin typeface="Lato" panose="020F0502020204030203" pitchFamily="34" charset="0"/>
              </a:rPr>
              <a:t>Donar eines per guanyar autonomia en tots els cursos.</a:t>
            </a:r>
          </a:p>
          <a:p>
            <a:pPr marL="171450" indent="-171450">
              <a:buFont typeface="Arial" panose="020B0604020202020204" pitchFamily="34" charset="0"/>
              <a:buChar char="•"/>
            </a:pPr>
            <a:r>
              <a:rPr lang="ca-ES" sz="1000" dirty="0">
                <a:latin typeface="Lato" panose="020F0502020204030203" pitchFamily="34" charset="0"/>
              </a:rPr>
              <a:t>Sentit de pertinença vers el menjador. Cal que se’n sentin partícips, que se’l facin seu, com a temps lliure, però també com a espai de temps de lleure. Que aprenguin a aprofitar-lo.</a:t>
            </a:r>
          </a:p>
          <a:p>
            <a:pPr lvl="2"/>
            <a:endParaRPr lang="ca-ES" sz="1000" dirty="0">
              <a:latin typeface="Lato" panose="020F0502020204030203" pitchFamily="34" charset="0"/>
            </a:endParaRPr>
          </a:p>
        </p:txBody>
      </p:sp>
      <p:sp>
        <p:nvSpPr>
          <p:cNvPr id="10" name="TextBox 1">
            <a:extLst>
              <a:ext uri="{FF2B5EF4-FFF2-40B4-BE49-F238E27FC236}">
                <a16:creationId xmlns:a16="http://schemas.microsoft.com/office/drawing/2014/main" xmlns="" id="{9DA73B0F-B2FF-49D1-917F-F698D598FBFA}"/>
              </a:ext>
            </a:extLst>
          </p:cNvPr>
          <p:cNvSpPr txBox="1"/>
          <p:nvPr/>
        </p:nvSpPr>
        <p:spPr>
          <a:xfrm>
            <a:off x="1829004" y="776350"/>
            <a:ext cx="9851880" cy="276999"/>
          </a:xfrm>
          <a:prstGeom prst="rect">
            <a:avLst/>
          </a:prstGeom>
          <a:noFill/>
        </p:spPr>
        <p:txBody>
          <a:bodyPr wrap="square" rtlCol="0">
            <a:spAutoFit/>
          </a:bodyPr>
          <a:lstStyle/>
          <a:p>
            <a:pPr algn="ctr"/>
            <a:r>
              <a:rPr lang="ca-ES" b="1" spc="300" baseline="30000" dirty="0">
                <a:solidFill>
                  <a:srgbClr val="197363"/>
                </a:solidFill>
                <a:latin typeface="Lato Black" panose="020F0502020204030203" pitchFamily="34" charset="77"/>
                <a:ea typeface="Futura Medium" charset="0"/>
                <a:cs typeface="Futura Medium" charset="0"/>
              </a:rPr>
              <a:t>2. INTRODUCCIÓ AL P.T.</a:t>
            </a:r>
            <a:endParaRPr lang="ca-ES" spc="300" baseline="30000" dirty="0">
              <a:solidFill>
                <a:srgbClr val="197363"/>
              </a:solidFill>
              <a:latin typeface="Lato" panose="020F0502020204030203" pitchFamily="34" charset="77"/>
              <a:ea typeface="Futura Medium" charset="0"/>
              <a:cs typeface="Futura Medium" charset="0"/>
            </a:endParaRPr>
          </a:p>
        </p:txBody>
      </p:sp>
      <p:sp>
        <p:nvSpPr>
          <p:cNvPr id="2" name="Rectangle 2">
            <a:extLst>
              <a:ext uri="{FF2B5EF4-FFF2-40B4-BE49-F238E27FC236}">
                <a16:creationId xmlns:a16="http://schemas.microsoft.com/office/drawing/2014/main" xmlns="" id="{3C5CC604-50CB-4B8F-B7D1-D773DB24D6E6}"/>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a-ES" dirty="0"/>
          </a:p>
        </p:txBody>
      </p:sp>
      <p:sp>
        <p:nvSpPr>
          <p:cNvPr id="8" name="TextBox 2">
            <a:extLst>
              <a:ext uri="{FF2B5EF4-FFF2-40B4-BE49-F238E27FC236}">
                <a16:creationId xmlns:a16="http://schemas.microsoft.com/office/drawing/2014/main" xmlns="" id="{4751A7DF-9504-4CAE-B1A9-74D2CA94CAB5}"/>
              </a:ext>
            </a:extLst>
          </p:cNvPr>
          <p:cNvSpPr txBox="1"/>
          <p:nvPr/>
        </p:nvSpPr>
        <p:spPr>
          <a:xfrm>
            <a:off x="1135464" y="3302385"/>
            <a:ext cx="9851878" cy="235962"/>
          </a:xfrm>
          <a:prstGeom prst="rect">
            <a:avLst/>
          </a:prstGeom>
          <a:noFill/>
        </p:spPr>
        <p:txBody>
          <a:bodyPr wrap="square" rtlCol="0">
            <a:spAutoFit/>
          </a:bodyPr>
          <a:lstStyle/>
          <a:p>
            <a:r>
              <a:rPr lang="ca-ES" sz="1400" spc="300" baseline="30000" dirty="0">
                <a:solidFill>
                  <a:srgbClr val="008376"/>
                </a:solidFill>
                <a:latin typeface="Lato" panose="020F0502020204030203" pitchFamily="34" charset="77"/>
                <a:ea typeface="Futura Medium" charset="0"/>
                <a:cs typeface="Futura Medium" charset="0"/>
              </a:rPr>
              <a:t>RESPECTE A L’ORGANITZACIÓ DEL SERVEI</a:t>
            </a:r>
          </a:p>
        </p:txBody>
      </p:sp>
      <p:sp>
        <p:nvSpPr>
          <p:cNvPr id="11" name="TextBox 3">
            <a:extLst>
              <a:ext uri="{FF2B5EF4-FFF2-40B4-BE49-F238E27FC236}">
                <a16:creationId xmlns:a16="http://schemas.microsoft.com/office/drawing/2014/main" xmlns="" id="{4A5A8D43-3A19-451A-885A-DFF6DA5A0780}"/>
              </a:ext>
            </a:extLst>
          </p:cNvPr>
          <p:cNvSpPr txBox="1"/>
          <p:nvPr/>
        </p:nvSpPr>
        <p:spPr>
          <a:xfrm>
            <a:off x="1135462" y="3484645"/>
            <a:ext cx="9851880" cy="1323439"/>
          </a:xfrm>
          <a:prstGeom prst="rect">
            <a:avLst/>
          </a:prstGeom>
          <a:noFill/>
        </p:spPr>
        <p:txBody>
          <a:bodyPr wrap="square" rtlCol="0" anchor="t">
            <a:spAutoFit/>
          </a:bodyPr>
          <a:lstStyle/>
          <a:p>
            <a:pPr marL="171450" indent="-171450">
              <a:buFont typeface="Arial" panose="020B0604020202020204" pitchFamily="34" charset="0"/>
              <a:buChar char="•"/>
            </a:pPr>
            <a:r>
              <a:rPr lang="ca-ES" sz="1000" dirty="0">
                <a:latin typeface="Lato" panose="020F0502020204030203" pitchFamily="34" charset="0"/>
              </a:rPr>
              <a:t>Consolidar els canvis introduïts el curs </a:t>
            </a:r>
            <a:r>
              <a:rPr lang="ca-ES" sz="1000" dirty="0" smtClean="0">
                <a:latin typeface="Lato" panose="020F0502020204030203" pitchFamily="34" charset="0"/>
              </a:rPr>
              <a:t>19/20</a:t>
            </a:r>
            <a:r>
              <a:rPr lang="ca-ES" sz="1000" dirty="0">
                <a:latin typeface="Lato" panose="020F0502020204030203" pitchFamily="34" charset="0"/>
              </a:rPr>
              <a:t>. En especial:</a:t>
            </a:r>
          </a:p>
          <a:p>
            <a:pPr marL="628650" lvl="1" indent="-171450">
              <a:buFont typeface="Arial" panose="020B0604020202020204" pitchFamily="34" charset="0"/>
              <a:buChar char="•"/>
            </a:pPr>
            <a:r>
              <a:rPr lang="ca-ES" sz="1000" dirty="0">
                <a:latin typeface="Lato" panose="020F0502020204030203" pitchFamily="34" charset="0"/>
              </a:rPr>
              <a:t>Continuar incidint en el Treball d’equip i la capacitat crítica.</a:t>
            </a:r>
          </a:p>
          <a:p>
            <a:pPr marL="628650" lvl="1" indent="-171450">
              <a:buFont typeface="Arial" panose="020B0604020202020204" pitchFamily="34" charset="0"/>
              <a:buChar char="•"/>
            </a:pPr>
            <a:r>
              <a:rPr lang="ca-ES" sz="1000" dirty="0">
                <a:latin typeface="Lato" panose="020F0502020204030203" pitchFamily="34" charset="0"/>
              </a:rPr>
              <a:t>Millora del to de veu al menjador.</a:t>
            </a:r>
          </a:p>
          <a:p>
            <a:pPr marL="628650" lvl="1" indent="-171450">
              <a:buFont typeface="Arial" panose="020B0604020202020204" pitchFamily="34" charset="0"/>
              <a:buChar char="•"/>
            </a:pPr>
            <a:r>
              <a:rPr lang="ca-ES" sz="1000" dirty="0">
                <a:latin typeface="Lato" panose="020F0502020204030203" pitchFamily="34" charset="0"/>
              </a:rPr>
              <a:t>Optimitzar </a:t>
            </a:r>
            <a:r>
              <a:rPr lang="ca-ES" sz="1000" dirty="0" smtClean="0">
                <a:latin typeface="Lato" panose="020F0502020204030203" pitchFamily="34" charset="0"/>
              </a:rPr>
              <a:t>l’organització </a:t>
            </a:r>
            <a:r>
              <a:rPr lang="ca-ES" sz="1000" dirty="0">
                <a:latin typeface="Lato" panose="020F0502020204030203" pitchFamily="34" charset="0"/>
              </a:rPr>
              <a:t>del servei amb el volum en augment de comensals.</a:t>
            </a:r>
          </a:p>
          <a:p>
            <a:pPr marL="628650" lvl="1" indent="-171450">
              <a:buFont typeface="Arial" panose="020B0604020202020204" pitchFamily="34" charset="0"/>
              <a:buChar char="•"/>
            </a:pPr>
            <a:r>
              <a:rPr lang="ca-ES" sz="1000" dirty="0">
                <a:latin typeface="Lato" panose="020F0502020204030203" pitchFamily="34" charset="0"/>
              </a:rPr>
              <a:t>Continuar aplicant amb </a:t>
            </a:r>
            <a:r>
              <a:rPr lang="ca-ES" sz="1000" dirty="0" smtClean="0">
                <a:latin typeface="Lato" panose="020F0502020204030203" pitchFamily="34" charset="0"/>
              </a:rPr>
              <a:t>rigor el </a:t>
            </a:r>
            <a:r>
              <a:rPr lang="ca-ES" sz="1000" dirty="0">
                <a:latin typeface="Lato" panose="020F0502020204030203" pitchFamily="34" charset="0"/>
              </a:rPr>
              <a:t>Protocol d’Al·lèrgies.</a:t>
            </a:r>
          </a:p>
          <a:p>
            <a:pPr marL="628650" lvl="1" indent="-171450">
              <a:buFont typeface="Arial" panose="020B0604020202020204" pitchFamily="34" charset="0"/>
              <a:buChar char="•"/>
            </a:pPr>
            <a:r>
              <a:rPr lang="ca-ES" sz="1000" dirty="0">
                <a:latin typeface="Lato" panose="020F0502020204030203" pitchFamily="34" charset="0"/>
              </a:rPr>
              <a:t>Seguir millorant la comunicació entre famílies - SANED amb diferents accions (</a:t>
            </a:r>
            <a:r>
              <a:rPr lang="ca-ES" sz="1000" dirty="0" smtClean="0">
                <a:latin typeface="Lato" panose="020F0502020204030203" pitchFamily="34" charset="0"/>
              </a:rPr>
              <a:t>monitors/es, </a:t>
            </a:r>
            <a:r>
              <a:rPr lang="ca-ES" sz="1000" dirty="0">
                <a:latin typeface="Lato" panose="020F0502020204030203" pitchFamily="34" charset="0"/>
              </a:rPr>
              <a:t>a les reunions d’aula, mural amb fotos equip, circular programació, circular imatges activitats...).</a:t>
            </a:r>
          </a:p>
          <a:p>
            <a:pPr lvl="2"/>
            <a:endParaRPr lang="ca-ES" sz="1000" dirty="0">
              <a:latin typeface="Lato" panose="020F0502020204030203" pitchFamily="34" charset="0"/>
            </a:endParaRPr>
          </a:p>
        </p:txBody>
      </p:sp>
      <p:sp>
        <p:nvSpPr>
          <p:cNvPr id="12" name="TextBox 2">
            <a:extLst>
              <a:ext uri="{FF2B5EF4-FFF2-40B4-BE49-F238E27FC236}">
                <a16:creationId xmlns:a16="http://schemas.microsoft.com/office/drawing/2014/main" xmlns="" id="{8BF5B8BD-D74C-4850-963B-F5FCF1DFA329}"/>
              </a:ext>
            </a:extLst>
          </p:cNvPr>
          <p:cNvSpPr txBox="1"/>
          <p:nvPr/>
        </p:nvSpPr>
        <p:spPr>
          <a:xfrm>
            <a:off x="1134064" y="4813307"/>
            <a:ext cx="9851878" cy="235962"/>
          </a:xfrm>
          <a:prstGeom prst="rect">
            <a:avLst/>
          </a:prstGeom>
          <a:noFill/>
        </p:spPr>
        <p:txBody>
          <a:bodyPr wrap="square" rtlCol="0">
            <a:spAutoFit/>
          </a:bodyPr>
          <a:lstStyle/>
          <a:p>
            <a:r>
              <a:rPr lang="ca-ES" sz="1400" spc="300" baseline="30000" dirty="0">
                <a:solidFill>
                  <a:srgbClr val="008376"/>
                </a:solidFill>
                <a:latin typeface="Lato" panose="020F0502020204030203" pitchFamily="34" charset="77"/>
                <a:ea typeface="Futura Medium" charset="0"/>
                <a:cs typeface="Futura Medium" charset="0"/>
              </a:rPr>
              <a:t>ALTRES</a:t>
            </a:r>
          </a:p>
        </p:txBody>
      </p:sp>
      <p:sp>
        <p:nvSpPr>
          <p:cNvPr id="13" name="TextBox 3">
            <a:extLst>
              <a:ext uri="{FF2B5EF4-FFF2-40B4-BE49-F238E27FC236}">
                <a16:creationId xmlns:a16="http://schemas.microsoft.com/office/drawing/2014/main" xmlns="" id="{810C2D74-667A-475D-8AF8-C581617BA316}"/>
              </a:ext>
            </a:extLst>
          </p:cNvPr>
          <p:cNvSpPr txBox="1"/>
          <p:nvPr/>
        </p:nvSpPr>
        <p:spPr>
          <a:xfrm>
            <a:off x="1134062" y="4995567"/>
            <a:ext cx="9851880" cy="707886"/>
          </a:xfrm>
          <a:prstGeom prst="rect">
            <a:avLst/>
          </a:prstGeom>
          <a:noFill/>
        </p:spPr>
        <p:txBody>
          <a:bodyPr wrap="square" rtlCol="0" anchor="t">
            <a:spAutoFit/>
          </a:bodyPr>
          <a:lstStyle/>
          <a:p>
            <a:pPr marL="171450" indent="-171450">
              <a:buFont typeface="Arial" panose="020B0604020202020204" pitchFamily="34" charset="0"/>
              <a:buChar char="•"/>
            </a:pPr>
            <a:r>
              <a:rPr lang="ca-ES" sz="1000" dirty="0">
                <a:latin typeface="Lato" panose="020F0502020204030203" pitchFamily="34" charset="0"/>
              </a:rPr>
              <a:t>Treballar amb especial </a:t>
            </a:r>
            <a:r>
              <a:rPr lang="ca-ES" sz="1000" dirty="0" smtClean="0">
                <a:latin typeface="Lato" panose="020F0502020204030203" pitchFamily="34" charset="0"/>
              </a:rPr>
              <a:t>atenció,  l’adaptació i el benestar dels més petits/es, i el </a:t>
            </a:r>
            <a:r>
              <a:rPr lang="ca-ES" sz="1000" dirty="0">
                <a:latin typeface="Lato" panose="020F0502020204030203" pitchFamily="34" charset="0"/>
              </a:rPr>
              <a:t>lideratge dels cursos del Cicle Mitjà i Superior de Primària</a:t>
            </a:r>
            <a:r>
              <a:rPr lang="ca-ES" sz="1000" dirty="0" smtClean="0">
                <a:latin typeface="Lato" panose="020F0502020204030203" pitchFamily="34" charset="0"/>
              </a:rPr>
              <a:t>.</a:t>
            </a:r>
          </a:p>
          <a:p>
            <a:pPr marL="171450" indent="-171450">
              <a:buFont typeface="Arial" panose="020B0604020202020204" pitchFamily="34" charset="0"/>
              <a:buChar char="•"/>
            </a:pPr>
            <a:endParaRPr lang="ca-ES" sz="1000" dirty="0">
              <a:latin typeface="Lato" panose="020F0502020204030203" pitchFamily="34" charset="0"/>
            </a:endParaRPr>
          </a:p>
          <a:p>
            <a:pPr marL="171450" indent="-171450">
              <a:buFont typeface="Arial" panose="020B0604020202020204" pitchFamily="34" charset="0"/>
              <a:buChar char="•"/>
            </a:pPr>
            <a:r>
              <a:rPr lang="ca-ES" sz="1000" dirty="0">
                <a:latin typeface="Lato" panose="020F0502020204030203" pitchFamily="34" charset="0"/>
              </a:rPr>
              <a:t>Ampliar l’oferta de lleure dins el menjador amb noves activitats i/o jocs. Cal avaluar-ne les possibilitats, els espais</a:t>
            </a:r>
            <a:r>
              <a:rPr lang="ca-ES" sz="1000" dirty="0" smtClean="0">
                <a:latin typeface="Lato" panose="020F0502020204030203" pitchFamily="34" charset="0"/>
              </a:rPr>
              <a:t>...    </a:t>
            </a:r>
            <a:endParaRPr lang="ca-ES" sz="1000" dirty="0">
              <a:latin typeface="Lato" panose="020F0502020204030203" pitchFamily="34" charset="0"/>
            </a:endParaRPr>
          </a:p>
          <a:p>
            <a:pPr lvl="2"/>
            <a:endParaRPr lang="ca-ES" sz="1000" dirty="0">
              <a:latin typeface="Lato" panose="020F0502020204030203" pitchFamily="34" charset="0"/>
            </a:endParaRPr>
          </a:p>
        </p:txBody>
      </p:sp>
    </p:spTree>
    <p:extLst>
      <p:ext uri="{BB962C8B-B14F-4D97-AF65-F5344CB8AC3E}">
        <p14:creationId xmlns:p14="http://schemas.microsoft.com/office/powerpoint/2010/main" val="239280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
            <a:extLst>
              <a:ext uri="{FF2B5EF4-FFF2-40B4-BE49-F238E27FC236}">
                <a16:creationId xmlns:a16="http://schemas.microsoft.com/office/drawing/2014/main" xmlns="" id="{953ABFE0-9778-E04C-AAEA-2064E028DD37}"/>
              </a:ext>
            </a:extLst>
          </p:cNvPr>
          <p:cNvSpPr txBox="1"/>
          <p:nvPr/>
        </p:nvSpPr>
        <p:spPr>
          <a:xfrm>
            <a:off x="2240942" y="3429000"/>
            <a:ext cx="7259204" cy="584775"/>
          </a:xfrm>
          <a:prstGeom prst="rect">
            <a:avLst/>
          </a:prstGeom>
          <a:noFill/>
        </p:spPr>
        <p:txBody>
          <a:bodyPr wrap="square" rtlCol="0">
            <a:spAutoFit/>
          </a:bodyPr>
          <a:lstStyle/>
          <a:p>
            <a:pPr algn="ctr"/>
            <a:r>
              <a:rPr lang="ca-ES" sz="4800" b="1" spc="300" baseline="30000" dirty="0">
                <a:solidFill>
                  <a:srgbClr val="197363"/>
                </a:solidFill>
                <a:latin typeface="Lato Black" panose="020F0502020204030203" pitchFamily="34" charset="77"/>
                <a:ea typeface="Futura Medium" charset="0"/>
                <a:cs typeface="Futura Medium" charset="0"/>
              </a:rPr>
              <a:t>3. METES I OBJECTIUS</a:t>
            </a:r>
            <a:endParaRPr lang="ca-ES" sz="4800" spc="300" baseline="30000" dirty="0">
              <a:solidFill>
                <a:srgbClr val="197363"/>
              </a:solidFill>
              <a:latin typeface="Lato" panose="020F0502020204030203" pitchFamily="34" charset="77"/>
              <a:ea typeface="Futura Medium" charset="0"/>
              <a:cs typeface="Futura Medium" charset="0"/>
            </a:endParaRPr>
          </a:p>
        </p:txBody>
      </p:sp>
      <p:pic>
        <p:nvPicPr>
          <p:cNvPr id="11" name="Imagen 10">
            <a:extLst>
              <a:ext uri="{FF2B5EF4-FFF2-40B4-BE49-F238E27FC236}">
                <a16:creationId xmlns:a16="http://schemas.microsoft.com/office/drawing/2014/main" xmlns="" id="{B8571E2C-B3FD-4DFB-93E3-9D419D923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12855"/>
            <a:ext cx="1402038" cy="1882548"/>
          </a:xfrm>
          <a:prstGeom prst="rect">
            <a:avLst/>
          </a:prstGeom>
        </p:spPr>
      </p:pic>
      <p:pic>
        <p:nvPicPr>
          <p:cNvPr id="17" name="Imagen 16">
            <a:extLst>
              <a:ext uri="{FF2B5EF4-FFF2-40B4-BE49-F238E27FC236}">
                <a16:creationId xmlns:a16="http://schemas.microsoft.com/office/drawing/2014/main" xmlns="" id="{15D1385F-7261-4DC7-8604-302E3D138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410337" y="74511"/>
            <a:ext cx="1771938" cy="2623026"/>
          </a:xfrm>
          <a:prstGeom prst="rect">
            <a:avLst/>
          </a:prstGeom>
        </p:spPr>
      </p:pic>
      <p:pic>
        <p:nvPicPr>
          <p:cNvPr id="7" name="Imagen 6">
            <a:extLst>
              <a:ext uri="{FF2B5EF4-FFF2-40B4-BE49-F238E27FC236}">
                <a16:creationId xmlns:a16="http://schemas.microsoft.com/office/drawing/2014/main" xmlns="" id="{89500792-917B-46F1-BFD6-264DB26257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4303" y="2418104"/>
            <a:ext cx="792482" cy="899162"/>
          </a:xfrm>
          <a:prstGeom prst="rect">
            <a:avLst/>
          </a:prstGeom>
        </p:spPr>
      </p:pic>
      <p:pic>
        <p:nvPicPr>
          <p:cNvPr id="10" name="Imagen 9">
            <a:extLst>
              <a:ext uri="{FF2B5EF4-FFF2-40B4-BE49-F238E27FC236}">
                <a16:creationId xmlns:a16="http://schemas.microsoft.com/office/drawing/2014/main" xmlns="" id="{652644D5-0B2E-4A34-8015-237CA98FBF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0191" y="6060836"/>
            <a:ext cx="494718" cy="561315"/>
          </a:xfrm>
          <a:prstGeom prst="rect">
            <a:avLst/>
          </a:prstGeom>
        </p:spPr>
      </p:pic>
      <p:sp>
        <p:nvSpPr>
          <p:cNvPr id="19" name="Rectángulo 18">
            <a:extLst>
              <a:ext uri="{FF2B5EF4-FFF2-40B4-BE49-F238E27FC236}">
                <a16:creationId xmlns:a16="http://schemas.microsoft.com/office/drawing/2014/main" xmlns="" id="{58900964-D157-4CC5-A2ED-B02901BEE6FD}"/>
              </a:ext>
            </a:extLst>
          </p:cNvPr>
          <p:cNvSpPr/>
          <p:nvPr/>
        </p:nvSpPr>
        <p:spPr>
          <a:xfrm>
            <a:off x="2075932" y="4125509"/>
            <a:ext cx="7872355" cy="1569660"/>
          </a:xfrm>
          <a:prstGeom prst="rect">
            <a:avLst/>
          </a:prstGeom>
        </p:spPr>
        <p:txBody>
          <a:bodyPr wrap="square">
            <a:spAutoFit/>
          </a:bodyPr>
          <a:lstStyle/>
          <a:p>
            <a:pPr algn="ctr"/>
            <a:r>
              <a:rPr lang="ca-ES" sz="1600" dirty="0">
                <a:solidFill>
                  <a:srgbClr val="197363"/>
                </a:solidFill>
                <a:latin typeface="Lato-Bold"/>
              </a:rPr>
              <a:t>El nostre compromís, i en conseqüència la nostra meta,  durant l’horari de menjador, és que els infants rebin una alimentació variada, equilibrada i sana, afavorint l’adquisició de conductes alimentàries adequades i hàbits saludables. </a:t>
            </a:r>
          </a:p>
          <a:p>
            <a:pPr algn="ctr"/>
            <a:endParaRPr lang="ca-ES" sz="1600" dirty="0">
              <a:solidFill>
                <a:srgbClr val="197363"/>
              </a:solidFill>
              <a:latin typeface="Lato-Bold"/>
            </a:endParaRPr>
          </a:p>
          <a:p>
            <a:pPr algn="ctr"/>
            <a:r>
              <a:rPr lang="ca-ES" sz="1600" dirty="0">
                <a:solidFill>
                  <a:srgbClr val="197363"/>
                </a:solidFill>
                <a:latin typeface="Lato-Bold"/>
              </a:rPr>
              <a:t>A la vegada, amb les activitats que organitzem, volem educar en el lleure, infonent valors en els infants, com ara el respecte, la tolerància i l'honestedat.</a:t>
            </a:r>
          </a:p>
        </p:txBody>
      </p:sp>
      <p:sp>
        <p:nvSpPr>
          <p:cNvPr id="20" name="CuadroTexto 19">
            <a:extLst>
              <a:ext uri="{FF2B5EF4-FFF2-40B4-BE49-F238E27FC236}">
                <a16:creationId xmlns:a16="http://schemas.microsoft.com/office/drawing/2014/main" xmlns="" id="{0573E6B9-48FC-408D-AC85-EEB6D3A23DDC}"/>
              </a:ext>
            </a:extLst>
          </p:cNvPr>
          <p:cNvSpPr txBox="1"/>
          <p:nvPr/>
        </p:nvSpPr>
        <p:spPr>
          <a:xfrm>
            <a:off x="3455843" y="3665640"/>
            <a:ext cx="4859022" cy="369332"/>
          </a:xfrm>
          <a:prstGeom prst="rect">
            <a:avLst/>
          </a:prstGeom>
          <a:noFill/>
        </p:spPr>
        <p:txBody>
          <a:bodyPr wrap="none" rtlCol="0">
            <a:spAutoFit/>
          </a:bodyPr>
          <a:lstStyle/>
          <a:p>
            <a:r>
              <a:rPr lang="ca-ES" dirty="0">
                <a:solidFill>
                  <a:schemeClr val="tx1">
                    <a:lumMod val="65000"/>
                    <a:lumOff val="35000"/>
                  </a:schemeClr>
                </a:solidFill>
              </a:rPr>
              <a:t>………………….………………………………………………………….</a:t>
            </a:r>
          </a:p>
        </p:txBody>
      </p:sp>
    </p:spTree>
    <p:extLst>
      <p:ext uri="{BB962C8B-B14F-4D97-AF65-F5344CB8AC3E}">
        <p14:creationId xmlns:p14="http://schemas.microsoft.com/office/powerpoint/2010/main" val="3702862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xmlns="" id="{E13DB94F-C70A-4401-8464-6D1EAF502B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30191" y="6060836"/>
            <a:ext cx="494718" cy="561315"/>
          </a:xfrm>
          <a:prstGeom prst="rect">
            <a:avLst/>
          </a:prstGeom>
        </p:spPr>
      </p:pic>
      <p:sp>
        <p:nvSpPr>
          <p:cNvPr id="10" name="Rectángulo 9">
            <a:extLst>
              <a:ext uri="{FF2B5EF4-FFF2-40B4-BE49-F238E27FC236}">
                <a16:creationId xmlns:a16="http://schemas.microsoft.com/office/drawing/2014/main" xmlns="" id="{63D8F2BC-4942-40DD-BA34-674B52CCD34E}"/>
              </a:ext>
            </a:extLst>
          </p:cNvPr>
          <p:cNvSpPr/>
          <p:nvPr/>
        </p:nvSpPr>
        <p:spPr>
          <a:xfrm>
            <a:off x="3745334" y="3711910"/>
            <a:ext cx="7448728" cy="461665"/>
          </a:xfrm>
          <a:prstGeom prst="rect">
            <a:avLst/>
          </a:prstGeom>
        </p:spPr>
        <p:txBody>
          <a:bodyPr wrap="square">
            <a:spAutoFit/>
          </a:bodyPr>
          <a:lstStyle/>
          <a:p>
            <a:pPr algn="ctr"/>
            <a:r>
              <a:rPr lang="ca-ES" sz="1200" dirty="0">
                <a:latin typeface="Lato-Regular"/>
              </a:rPr>
              <a:t>Els següents objectius, </a:t>
            </a:r>
            <a:r>
              <a:rPr lang="ca-ES" sz="1200" dirty="0">
                <a:latin typeface="Lato" panose="020F0502020204030203" pitchFamily="34" charset="0"/>
              </a:rPr>
              <a:t>que emmarquen la línia d’actuació de l’equip d’educadors/es amb els infants</a:t>
            </a:r>
            <a:r>
              <a:rPr lang="ca-ES" sz="1200" dirty="0">
                <a:latin typeface="Lato-Regular"/>
              </a:rPr>
              <a:t>, seran els encarregats de concretar les nostres fites:</a:t>
            </a:r>
          </a:p>
        </p:txBody>
      </p:sp>
      <p:pic>
        <p:nvPicPr>
          <p:cNvPr id="11" name="Imagen 10">
            <a:extLst>
              <a:ext uri="{FF2B5EF4-FFF2-40B4-BE49-F238E27FC236}">
                <a16:creationId xmlns:a16="http://schemas.microsoft.com/office/drawing/2014/main" xmlns="" id="{A3A59105-22FC-4E77-BE7C-10CA6EF76EE3}"/>
              </a:ext>
            </a:extLst>
          </p:cNvPr>
          <p:cNvPicPr>
            <a:picLocks noChangeAspect="1"/>
          </p:cNvPicPr>
          <p:nvPr/>
        </p:nvPicPr>
        <p:blipFill rotWithShape="1">
          <a:blip r:embed="rId3">
            <a:extLst>
              <a:ext uri="{28A0092B-C50C-407E-A947-70E740481C1C}">
                <a14:useLocalDpi xmlns:a14="http://schemas.microsoft.com/office/drawing/2010/main" val="0"/>
              </a:ext>
            </a:extLst>
          </a:blip>
          <a:srcRect l="-109" t="16805" r="660"/>
          <a:stretch/>
        </p:blipFill>
        <p:spPr>
          <a:xfrm>
            <a:off x="-13429" y="0"/>
            <a:ext cx="12205429" cy="3363986"/>
          </a:xfrm>
          <a:prstGeom prst="rect">
            <a:avLst/>
          </a:prstGeom>
        </p:spPr>
      </p:pic>
      <p:grpSp>
        <p:nvGrpSpPr>
          <p:cNvPr id="17" name="Grupo 16">
            <a:extLst>
              <a:ext uri="{FF2B5EF4-FFF2-40B4-BE49-F238E27FC236}">
                <a16:creationId xmlns:a16="http://schemas.microsoft.com/office/drawing/2014/main" xmlns="" id="{14542994-66AD-4E21-8E3E-70C3B8848DEF}"/>
              </a:ext>
            </a:extLst>
          </p:cNvPr>
          <p:cNvGrpSpPr/>
          <p:nvPr/>
        </p:nvGrpSpPr>
        <p:grpSpPr>
          <a:xfrm>
            <a:off x="670114" y="4663539"/>
            <a:ext cx="2240311" cy="1004023"/>
            <a:chOff x="938561" y="4904298"/>
            <a:chExt cx="2240311" cy="1004023"/>
          </a:xfrm>
        </p:grpSpPr>
        <p:grpSp>
          <p:nvGrpSpPr>
            <p:cNvPr id="6" name="Grupo 5">
              <a:extLst>
                <a:ext uri="{FF2B5EF4-FFF2-40B4-BE49-F238E27FC236}">
                  <a16:creationId xmlns:a16="http://schemas.microsoft.com/office/drawing/2014/main" xmlns="" id="{5F0B8D93-69C3-4E46-94DF-A1432200BC62}"/>
                </a:ext>
              </a:extLst>
            </p:cNvPr>
            <p:cNvGrpSpPr/>
            <p:nvPr/>
          </p:nvGrpSpPr>
          <p:grpSpPr>
            <a:xfrm>
              <a:off x="982909" y="4904298"/>
              <a:ext cx="2195963" cy="1004023"/>
              <a:chOff x="1729530" y="4535068"/>
              <a:chExt cx="2195963" cy="1004023"/>
            </a:xfrm>
          </p:grpSpPr>
          <p:sp>
            <p:nvSpPr>
              <p:cNvPr id="2" name="CuadroTexto 1">
                <a:extLst>
                  <a:ext uri="{FF2B5EF4-FFF2-40B4-BE49-F238E27FC236}">
                    <a16:creationId xmlns:a16="http://schemas.microsoft.com/office/drawing/2014/main" xmlns="" id="{0D51033F-EBF1-4610-994B-C7A93E263F30}"/>
                  </a:ext>
                </a:extLst>
              </p:cNvPr>
              <p:cNvSpPr txBox="1"/>
              <p:nvPr/>
            </p:nvSpPr>
            <p:spPr>
              <a:xfrm rot="21026866">
                <a:off x="1777330" y="4535068"/>
                <a:ext cx="1787349" cy="523220"/>
              </a:xfrm>
              <a:prstGeom prst="rect">
                <a:avLst/>
              </a:prstGeom>
              <a:noFill/>
            </p:spPr>
            <p:txBody>
              <a:bodyPr wrap="none" rtlCol="0">
                <a:spAutoFit/>
              </a:bodyPr>
              <a:lstStyle/>
              <a:p>
                <a:r>
                  <a:rPr lang="ca-ES" sz="2800" b="1" dirty="0">
                    <a:solidFill>
                      <a:srgbClr val="197363"/>
                    </a:solidFill>
                  </a:rPr>
                  <a:t>OBJECTIUS</a:t>
                </a:r>
              </a:p>
            </p:txBody>
          </p:sp>
          <p:sp>
            <p:nvSpPr>
              <p:cNvPr id="3" name="CuadroTexto 2">
                <a:extLst>
                  <a:ext uri="{FF2B5EF4-FFF2-40B4-BE49-F238E27FC236}">
                    <a16:creationId xmlns:a16="http://schemas.microsoft.com/office/drawing/2014/main" xmlns="" id="{EE935E90-2C52-4CB8-B92B-996D1253B111}"/>
                  </a:ext>
                </a:extLst>
              </p:cNvPr>
              <p:cNvSpPr txBox="1"/>
              <p:nvPr/>
            </p:nvSpPr>
            <p:spPr>
              <a:xfrm rot="21026866">
                <a:off x="1735942" y="4890190"/>
                <a:ext cx="2138791" cy="523220"/>
              </a:xfrm>
              <a:prstGeom prst="rect">
                <a:avLst/>
              </a:prstGeom>
              <a:noFill/>
            </p:spPr>
            <p:txBody>
              <a:bodyPr wrap="none" rtlCol="0">
                <a:spAutoFit/>
              </a:bodyPr>
              <a:lstStyle/>
              <a:p>
                <a:r>
                  <a:rPr lang="ca-ES" sz="2800" b="1" dirty="0">
                    <a:solidFill>
                      <a:srgbClr val="197363"/>
                    </a:solidFill>
                  </a:rPr>
                  <a:t>PEDAGÒGICS</a:t>
                </a:r>
              </a:p>
            </p:txBody>
          </p:sp>
          <p:cxnSp>
            <p:nvCxnSpPr>
              <p:cNvPr id="13" name="Conector recto 12">
                <a:extLst>
                  <a:ext uri="{FF2B5EF4-FFF2-40B4-BE49-F238E27FC236}">
                    <a16:creationId xmlns:a16="http://schemas.microsoft.com/office/drawing/2014/main" xmlns="" id="{5D1312FC-C361-4FED-8E90-D0E32831ED8D}"/>
                  </a:ext>
                </a:extLst>
              </p:cNvPr>
              <p:cNvCxnSpPr>
                <a:cxnSpLocks/>
              </p:cNvCxnSpPr>
              <p:nvPr/>
            </p:nvCxnSpPr>
            <p:spPr>
              <a:xfrm flipV="1">
                <a:off x="1729530" y="5150726"/>
                <a:ext cx="2195963" cy="388365"/>
              </a:xfrm>
              <a:prstGeom prst="line">
                <a:avLst/>
              </a:prstGeom>
              <a:ln w="12700">
                <a:solidFill>
                  <a:srgbClr val="197363"/>
                </a:solidFill>
              </a:ln>
            </p:spPr>
            <p:style>
              <a:lnRef idx="1">
                <a:schemeClr val="accent1"/>
              </a:lnRef>
              <a:fillRef idx="0">
                <a:schemeClr val="accent1"/>
              </a:fillRef>
              <a:effectRef idx="0">
                <a:schemeClr val="accent1"/>
              </a:effectRef>
              <a:fontRef idx="minor">
                <a:schemeClr val="tx1"/>
              </a:fontRef>
            </p:style>
          </p:cxnSp>
        </p:grpSp>
        <p:cxnSp>
          <p:nvCxnSpPr>
            <p:cNvPr id="14" name="Conector recto 13">
              <a:extLst>
                <a:ext uri="{FF2B5EF4-FFF2-40B4-BE49-F238E27FC236}">
                  <a16:creationId xmlns:a16="http://schemas.microsoft.com/office/drawing/2014/main" xmlns="" id="{031A3233-899A-4EA0-ADDB-6E69E0C6587C}"/>
                </a:ext>
              </a:extLst>
            </p:cNvPr>
            <p:cNvCxnSpPr>
              <a:cxnSpLocks/>
            </p:cNvCxnSpPr>
            <p:nvPr/>
          </p:nvCxnSpPr>
          <p:spPr>
            <a:xfrm flipV="1">
              <a:off x="938561" y="5131591"/>
              <a:ext cx="2195963" cy="388365"/>
            </a:xfrm>
            <a:prstGeom prst="line">
              <a:avLst/>
            </a:prstGeom>
            <a:ln w="12700">
              <a:solidFill>
                <a:srgbClr val="197363"/>
              </a:solidFill>
            </a:ln>
          </p:spPr>
          <p:style>
            <a:lnRef idx="1">
              <a:schemeClr val="accent1"/>
            </a:lnRef>
            <a:fillRef idx="0">
              <a:schemeClr val="accent1"/>
            </a:fillRef>
            <a:effectRef idx="0">
              <a:schemeClr val="accent1"/>
            </a:effectRef>
            <a:fontRef idx="minor">
              <a:schemeClr val="tx1"/>
            </a:fontRef>
          </p:style>
        </p:cxnSp>
      </p:grpSp>
      <p:sp>
        <p:nvSpPr>
          <p:cNvPr id="16" name="Rectángulo 15">
            <a:extLst>
              <a:ext uri="{FF2B5EF4-FFF2-40B4-BE49-F238E27FC236}">
                <a16:creationId xmlns:a16="http://schemas.microsoft.com/office/drawing/2014/main" xmlns="" id="{A8782BF2-BFCF-4572-8A62-2414D9FD2036}"/>
              </a:ext>
            </a:extLst>
          </p:cNvPr>
          <p:cNvSpPr/>
          <p:nvPr/>
        </p:nvSpPr>
        <p:spPr>
          <a:xfrm>
            <a:off x="3921855" y="4373980"/>
            <a:ext cx="7095686" cy="1908215"/>
          </a:xfrm>
          <a:prstGeom prst="rect">
            <a:avLst/>
          </a:prstGeom>
        </p:spPr>
        <p:txBody>
          <a:bodyPr wrap="square">
            <a:spAutoFit/>
          </a:bodyPr>
          <a:lstStyle/>
          <a:p>
            <a:pPr algn="ctr"/>
            <a:r>
              <a:rPr lang="ca-ES" sz="1600" b="1" dirty="0">
                <a:solidFill>
                  <a:srgbClr val="197363"/>
                </a:solidFill>
                <a:effectLst>
                  <a:outerShdw blurRad="38100" dist="38100" dir="2700000" algn="tl">
                    <a:srgbClr val="000000">
                      <a:alpha val="43137"/>
                    </a:srgbClr>
                  </a:outerShdw>
                </a:effectLst>
                <a:latin typeface="Lato" panose="020F0502020204030203" pitchFamily="34" charset="0"/>
              </a:rPr>
              <a:t>HÀBITS ALIMENTÀRIS</a:t>
            </a:r>
          </a:p>
          <a:p>
            <a:pPr algn="ctr"/>
            <a:r>
              <a:rPr lang="ca-ES" sz="1200" dirty="0">
                <a:latin typeface="Lato" panose="020F0502020204030203" pitchFamily="34" charset="0"/>
              </a:rPr>
              <a:t>Alimentació,  repòs,  moviment, aire lliure ...</a:t>
            </a:r>
          </a:p>
          <a:p>
            <a:pPr algn="ctr"/>
            <a:endParaRPr lang="ca-ES" sz="1600" dirty="0">
              <a:latin typeface="Lato" panose="020F0502020204030203" pitchFamily="34" charset="0"/>
            </a:endParaRPr>
          </a:p>
          <a:p>
            <a:pPr algn="ctr"/>
            <a:r>
              <a:rPr lang="ca-ES" sz="1600" b="1" dirty="0">
                <a:solidFill>
                  <a:srgbClr val="197363"/>
                </a:solidFill>
                <a:effectLst>
                  <a:outerShdw blurRad="38100" dist="38100" dir="2700000" algn="tl">
                    <a:srgbClr val="000000">
                      <a:alpha val="43137"/>
                    </a:srgbClr>
                  </a:outerShdw>
                </a:effectLst>
                <a:latin typeface="Lato" panose="020F0502020204030203" pitchFamily="34" charset="0"/>
              </a:rPr>
              <a:t>RELACIÓ SOCIAL / ACTITUDS I HÀBITS</a:t>
            </a:r>
          </a:p>
          <a:p>
            <a:pPr algn="ctr"/>
            <a:r>
              <a:rPr lang="ca-ES" sz="1200" dirty="0">
                <a:latin typeface="Lato" panose="020F0502020204030203" pitchFamily="34" charset="0"/>
              </a:rPr>
              <a:t>Seguretat, afecte, atenció ... crear, estimular la imaginació, verbalitzar ...</a:t>
            </a:r>
          </a:p>
          <a:p>
            <a:pPr algn="ctr"/>
            <a:endParaRPr lang="ca-ES" sz="1600" dirty="0">
              <a:latin typeface="Lato" panose="020F0502020204030203" pitchFamily="34" charset="0"/>
            </a:endParaRPr>
          </a:p>
          <a:p>
            <a:pPr algn="ctr"/>
            <a:r>
              <a:rPr lang="ca-ES" sz="1600" b="1" dirty="0">
                <a:solidFill>
                  <a:srgbClr val="197363"/>
                </a:solidFill>
                <a:effectLst>
                  <a:outerShdw blurRad="38100" dist="38100" dir="2700000" algn="tl">
                    <a:srgbClr val="000000">
                      <a:alpha val="43137"/>
                    </a:srgbClr>
                  </a:outerShdw>
                </a:effectLst>
                <a:latin typeface="Lato" panose="020F0502020204030203" pitchFamily="34" charset="0"/>
              </a:rPr>
              <a:t>TEMPS DE LLEURE/ TEMPS LLIURE</a:t>
            </a:r>
          </a:p>
          <a:p>
            <a:pPr algn="ctr"/>
            <a:r>
              <a:rPr lang="ca-ES" sz="1200" dirty="0">
                <a:latin typeface="Lato" panose="020F0502020204030203" pitchFamily="34" charset="0"/>
              </a:rPr>
              <a:t>Horari, marc concret, participar, opinar ...</a:t>
            </a:r>
          </a:p>
        </p:txBody>
      </p:sp>
    </p:spTree>
    <p:extLst>
      <p:ext uri="{BB962C8B-B14F-4D97-AF65-F5344CB8AC3E}">
        <p14:creationId xmlns:p14="http://schemas.microsoft.com/office/powerpoint/2010/main" val="4284895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xmlns="" id="{E13DB94F-C70A-4401-8464-6D1EAF502B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30191" y="6060836"/>
            <a:ext cx="494718" cy="561315"/>
          </a:xfrm>
          <a:prstGeom prst="rect">
            <a:avLst/>
          </a:prstGeom>
        </p:spPr>
      </p:pic>
      <p:pic>
        <p:nvPicPr>
          <p:cNvPr id="4" name="Imagen 3">
            <a:extLst>
              <a:ext uri="{FF2B5EF4-FFF2-40B4-BE49-F238E27FC236}">
                <a16:creationId xmlns:a16="http://schemas.microsoft.com/office/drawing/2014/main" xmlns="" id="{60CE35DA-3882-42DC-8A94-92F556E08949}"/>
              </a:ext>
            </a:extLst>
          </p:cNvPr>
          <p:cNvPicPr>
            <a:picLocks noChangeAspect="1"/>
          </p:cNvPicPr>
          <p:nvPr/>
        </p:nvPicPr>
        <p:blipFill rotWithShape="1">
          <a:blip r:embed="rId3"/>
          <a:srcRect l="8428" t="18454" r="71623" b="6495"/>
          <a:stretch/>
        </p:blipFill>
        <p:spPr>
          <a:xfrm>
            <a:off x="4159688" y="775512"/>
            <a:ext cx="5260156" cy="5565981"/>
          </a:xfrm>
          <a:prstGeom prst="rect">
            <a:avLst/>
          </a:prstGeom>
        </p:spPr>
      </p:pic>
      <p:sp>
        <p:nvSpPr>
          <p:cNvPr id="7" name="Rectángulo 6">
            <a:extLst>
              <a:ext uri="{FF2B5EF4-FFF2-40B4-BE49-F238E27FC236}">
                <a16:creationId xmlns:a16="http://schemas.microsoft.com/office/drawing/2014/main" xmlns="" id="{4CD11F39-3345-4CF1-9892-C6CCA5C67ADF}"/>
              </a:ext>
            </a:extLst>
          </p:cNvPr>
          <p:cNvSpPr/>
          <p:nvPr/>
        </p:nvSpPr>
        <p:spPr>
          <a:xfrm>
            <a:off x="0" y="0"/>
            <a:ext cx="2049341" cy="6858000"/>
          </a:xfrm>
          <a:prstGeom prst="rect">
            <a:avLst/>
          </a:prstGeom>
          <a:solidFill>
            <a:srgbClr val="E2D6B5"/>
          </a:solidFill>
          <a:ln>
            <a:solidFill>
              <a:srgbClr val="E2D6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Imagen 11">
            <a:extLst>
              <a:ext uri="{FF2B5EF4-FFF2-40B4-BE49-F238E27FC236}">
                <a16:creationId xmlns:a16="http://schemas.microsoft.com/office/drawing/2014/main" xmlns="" id="{0572EBDB-C89C-4221-9BD3-D1D3634791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0586265" y="235849"/>
            <a:ext cx="1605735" cy="2376994"/>
          </a:xfrm>
          <a:prstGeom prst="rect">
            <a:avLst/>
          </a:prstGeom>
        </p:spPr>
      </p:pic>
      <p:pic>
        <p:nvPicPr>
          <p:cNvPr id="18" name="Imagen 17">
            <a:extLst>
              <a:ext uri="{FF2B5EF4-FFF2-40B4-BE49-F238E27FC236}">
                <a16:creationId xmlns:a16="http://schemas.microsoft.com/office/drawing/2014/main" xmlns="" id="{5A3F51EF-629F-4576-AA34-76B445C781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43445" y="2599022"/>
            <a:ext cx="1558677" cy="3920598"/>
          </a:xfrm>
          <a:prstGeom prst="rect">
            <a:avLst/>
          </a:prstGeom>
        </p:spPr>
      </p:pic>
    </p:spTree>
    <p:extLst>
      <p:ext uri="{BB962C8B-B14F-4D97-AF65-F5344CB8AC3E}">
        <p14:creationId xmlns:p14="http://schemas.microsoft.com/office/powerpoint/2010/main" val="1904137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
            <a:extLst>
              <a:ext uri="{FF2B5EF4-FFF2-40B4-BE49-F238E27FC236}">
                <a16:creationId xmlns:a16="http://schemas.microsoft.com/office/drawing/2014/main" xmlns="" id="{953ABFE0-9778-E04C-AAEA-2064E028DD37}"/>
              </a:ext>
            </a:extLst>
          </p:cNvPr>
          <p:cNvSpPr txBox="1"/>
          <p:nvPr/>
        </p:nvSpPr>
        <p:spPr>
          <a:xfrm>
            <a:off x="2240942" y="3429000"/>
            <a:ext cx="7259204" cy="584775"/>
          </a:xfrm>
          <a:prstGeom prst="rect">
            <a:avLst/>
          </a:prstGeom>
          <a:noFill/>
        </p:spPr>
        <p:txBody>
          <a:bodyPr wrap="square" rtlCol="0">
            <a:spAutoFit/>
          </a:bodyPr>
          <a:lstStyle/>
          <a:p>
            <a:pPr algn="ctr"/>
            <a:r>
              <a:rPr lang="ca-ES" sz="4800" b="1" spc="300" baseline="30000" dirty="0">
                <a:solidFill>
                  <a:srgbClr val="197363"/>
                </a:solidFill>
                <a:latin typeface="Lato Black" panose="020F0502020204030203" pitchFamily="34" charset="77"/>
                <a:ea typeface="Futura Medium" charset="0"/>
                <a:cs typeface="Futura Medium" charset="0"/>
              </a:rPr>
              <a:t>4. ESTRATÈGIES I ACCIONS</a:t>
            </a:r>
            <a:endParaRPr lang="ca-ES" sz="4800" spc="300" baseline="30000" dirty="0">
              <a:solidFill>
                <a:srgbClr val="197363"/>
              </a:solidFill>
              <a:latin typeface="Lato" panose="020F0502020204030203" pitchFamily="34" charset="77"/>
              <a:ea typeface="Futura Medium" charset="0"/>
              <a:cs typeface="Futura Medium" charset="0"/>
            </a:endParaRPr>
          </a:p>
        </p:txBody>
      </p:sp>
      <p:pic>
        <p:nvPicPr>
          <p:cNvPr id="11" name="Imagen 10">
            <a:extLst>
              <a:ext uri="{FF2B5EF4-FFF2-40B4-BE49-F238E27FC236}">
                <a16:creationId xmlns:a16="http://schemas.microsoft.com/office/drawing/2014/main" xmlns="" id="{B8571E2C-B3FD-4DFB-93E3-9D419D923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12855"/>
            <a:ext cx="1402038" cy="1882548"/>
          </a:xfrm>
          <a:prstGeom prst="rect">
            <a:avLst/>
          </a:prstGeom>
        </p:spPr>
      </p:pic>
      <p:pic>
        <p:nvPicPr>
          <p:cNvPr id="17" name="Imagen 16">
            <a:extLst>
              <a:ext uri="{FF2B5EF4-FFF2-40B4-BE49-F238E27FC236}">
                <a16:creationId xmlns:a16="http://schemas.microsoft.com/office/drawing/2014/main" xmlns="" id="{15D1385F-7261-4DC7-8604-302E3D138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410337" y="74511"/>
            <a:ext cx="1771938" cy="2623026"/>
          </a:xfrm>
          <a:prstGeom prst="rect">
            <a:avLst/>
          </a:prstGeom>
        </p:spPr>
      </p:pic>
      <p:pic>
        <p:nvPicPr>
          <p:cNvPr id="7" name="Imagen 6">
            <a:extLst>
              <a:ext uri="{FF2B5EF4-FFF2-40B4-BE49-F238E27FC236}">
                <a16:creationId xmlns:a16="http://schemas.microsoft.com/office/drawing/2014/main" xmlns="" id="{89500792-917B-46F1-BFD6-264DB26257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4303" y="2418104"/>
            <a:ext cx="792482" cy="899162"/>
          </a:xfrm>
          <a:prstGeom prst="rect">
            <a:avLst/>
          </a:prstGeom>
        </p:spPr>
      </p:pic>
      <p:pic>
        <p:nvPicPr>
          <p:cNvPr id="10" name="Imagen 9">
            <a:extLst>
              <a:ext uri="{FF2B5EF4-FFF2-40B4-BE49-F238E27FC236}">
                <a16:creationId xmlns:a16="http://schemas.microsoft.com/office/drawing/2014/main" xmlns="" id="{652644D5-0B2E-4A34-8015-237CA98FBF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0191" y="6060836"/>
            <a:ext cx="494718" cy="561315"/>
          </a:xfrm>
          <a:prstGeom prst="rect">
            <a:avLst/>
          </a:prstGeom>
        </p:spPr>
      </p:pic>
      <p:sp>
        <p:nvSpPr>
          <p:cNvPr id="19" name="Rectángulo 18">
            <a:extLst>
              <a:ext uri="{FF2B5EF4-FFF2-40B4-BE49-F238E27FC236}">
                <a16:creationId xmlns:a16="http://schemas.microsoft.com/office/drawing/2014/main" xmlns="" id="{58900964-D157-4CC5-A2ED-B02901BEE6FD}"/>
              </a:ext>
            </a:extLst>
          </p:cNvPr>
          <p:cNvSpPr/>
          <p:nvPr/>
        </p:nvSpPr>
        <p:spPr>
          <a:xfrm>
            <a:off x="2075932" y="4125509"/>
            <a:ext cx="7872355" cy="584775"/>
          </a:xfrm>
          <a:prstGeom prst="rect">
            <a:avLst/>
          </a:prstGeom>
        </p:spPr>
        <p:txBody>
          <a:bodyPr wrap="square">
            <a:spAutoFit/>
          </a:bodyPr>
          <a:lstStyle/>
          <a:p>
            <a:pPr algn="ctr"/>
            <a:r>
              <a:rPr lang="ca-ES" sz="1600" dirty="0">
                <a:solidFill>
                  <a:srgbClr val="197363"/>
                </a:solidFill>
                <a:latin typeface="Lato-Bold"/>
              </a:rPr>
              <a:t>Treballem per a que la felicitat dels nostres equips es transmeti amb il·lusió en el seu dia a dia com a base </a:t>
            </a:r>
            <a:r>
              <a:rPr lang="ca-ES" sz="1600" dirty="0" smtClean="0">
                <a:solidFill>
                  <a:srgbClr val="197363"/>
                </a:solidFill>
                <a:latin typeface="Lato-Bold"/>
              </a:rPr>
              <a:t>de l’èxit </a:t>
            </a:r>
            <a:r>
              <a:rPr lang="ca-ES" sz="1600" dirty="0">
                <a:solidFill>
                  <a:srgbClr val="197363"/>
                </a:solidFill>
                <a:latin typeface="Lato-Bold"/>
              </a:rPr>
              <a:t>de l’empresa a través d’un </a:t>
            </a:r>
            <a:r>
              <a:rPr lang="ca-ES" sz="1600" b="1" dirty="0">
                <a:solidFill>
                  <a:srgbClr val="197363"/>
                </a:solidFill>
                <a:latin typeface="Lato-Bold"/>
              </a:rPr>
              <a:t>pla d’activitats anual.</a:t>
            </a:r>
            <a:endParaRPr lang="ca-ES" sz="4400" b="1" dirty="0">
              <a:solidFill>
                <a:srgbClr val="197363"/>
              </a:solidFill>
            </a:endParaRPr>
          </a:p>
        </p:txBody>
      </p:sp>
      <p:sp>
        <p:nvSpPr>
          <p:cNvPr id="20" name="CuadroTexto 19">
            <a:extLst>
              <a:ext uri="{FF2B5EF4-FFF2-40B4-BE49-F238E27FC236}">
                <a16:creationId xmlns:a16="http://schemas.microsoft.com/office/drawing/2014/main" xmlns="" id="{0573E6B9-48FC-408D-AC85-EEB6D3A23DDC}"/>
              </a:ext>
            </a:extLst>
          </p:cNvPr>
          <p:cNvSpPr txBox="1"/>
          <p:nvPr/>
        </p:nvSpPr>
        <p:spPr>
          <a:xfrm>
            <a:off x="2835057" y="3665640"/>
            <a:ext cx="6143028" cy="369332"/>
          </a:xfrm>
          <a:prstGeom prst="rect">
            <a:avLst/>
          </a:prstGeom>
          <a:noFill/>
        </p:spPr>
        <p:txBody>
          <a:bodyPr wrap="none" rtlCol="0">
            <a:spAutoFit/>
          </a:bodyPr>
          <a:lstStyle/>
          <a:p>
            <a:r>
              <a:rPr lang="ca-ES" dirty="0">
                <a:solidFill>
                  <a:schemeClr val="tx1">
                    <a:lumMod val="65000"/>
                    <a:lumOff val="35000"/>
                  </a:schemeClr>
                </a:solidFill>
              </a:rPr>
              <a:t>………………….…………………..………………………………………………………….</a:t>
            </a:r>
          </a:p>
        </p:txBody>
      </p:sp>
    </p:spTree>
    <p:extLst>
      <p:ext uri="{BB962C8B-B14F-4D97-AF65-F5344CB8AC3E}">
        <p14:creationId xmlns:p14="http://schemas.microsoft.com/office/powerpoint/2010/main" val="30464717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p:nvPr/>
        </p:nvSpPr>
        <p:spPr>
          <a:xfrm>
            <a:off x="5580120" y="535259"/>
            <a:ext cx="6100764" cy="379591"/>
          </a:xfrm>
          <a:prstGeom prst="rect">
            <a:avLst/>
          </a:prstGeom>
          <a:noFill/>
        </p:spPr>
        <p:txBody>
          <a:bodyPr wrap="square" rtlCol="0">
            <a:spAutoFit/>
          </a:bodyPr>
          <a:lstStyle/>
          <a:p>
            <a:r>
              <a:rPr lang="ca-ES" sz="2800" baseline="30000" dirty="0">
                <a:solidFill>
                  <a:schemeClr val="bg1"/>
                </a:solidFill>
                <a:latin typeface="Futura Medium" charset="0"/>
                <a:ea typeface="Futura Medium" charset="0"/>
                <a:cs typeface="Futura Medium" charset="0"/>
              </a:rPr>
              <a:t>CASO CLÍNICO I </a:t>
            </a:r>
            <a:r>
              <a:rPr lang="ca-ES" sz="2800" baseline="30000" dirty="0" smtClean="0">
                <a:solidFill>
                  <a:schemeClr val="bg1"/>
                </a:solidFill>
                <a:latin typeface="Futura Medium" charset="0"/>
                <a:ea typeface="Futura Medium" charset="0"/>
                <a:cs typeface="Futura Medium" charset="0"/>
              </a:rPr>
              <a:t>XXXXX XX </a:t>
            </a:r>
            <a:r>
              <a:rPr lang="ca-ES" sz="2800" baseline="30000" dirty="0">
                <a:solidFill>
                  <a:schemeClr val="bg1"/>
                </a:solidFill>
                <a:latin typeface="Futura Medium" charset="0"/>
                <a:ea typeface="Futura Medium" charset="0"/>
                <a:cs typeface="Futura Medium" charset="0"/>
              </a:rPr>
              <a:t>XXXXXX</a:t>
            </a:r>
          </a:p>
        </p:txBody>
      </p:sp>
      <p:sp>
        <p:nvSpPr>
          <p:cNvPr id="7" name="TextBox 1">
            <a:extLst>
              <a:ext uri="{FF2B5EF4-FFF2-40B4-BE49-F238E27FC236}">
                <a16:creationId xmlns:a16="http://schemas.microsoft.com/office/drawing/2014/main" xmlns="" id="{FC6A6ABB-F714-46F3-9761-EDD8B7046687}"/>
              </a:ext>
            </a:extLst>
          </p:cNvPr>
          <p:cNvSpPr txBox="1"/>
          <p:nvPr/>
        </p:nvSpPr>
        <p:spPr>
          <a:xfrm>
            <a:off x="1164886" y="541803"/>
            <a:ext cx="9851880" cy="256480"/>
          </a:xfrm>
          <a:prstGeom prst="rect">
            <a:avLst/>
          </a:prstGeom>
          <a:noFill/>
        </p:spPr>
        <p:txBody>
          <a:bodyPr wrap="square" rtlCol="0">
            <a:spAutoFit/>
          </a:bodyPr>
          <a:lstStyle/>
          <a:p>
            <a:pPr algn="ctr"/>
            <a:r>
              <a:rPr lang="ca-ES" sz="1600" spc="300" baseline="30000" dirty="0">
                <a:latin typeface="Lato" panose="020F0502020204030203" pitchFamily="34" charset="77"/>
                <a:ea typeface="Futura Medium" charset="0"/>
                <a:cs typeface="Futura Medium" charset="0"/>
              </a:rPr>
              <a:t>PLA DE TREBALL ESCOLA </a:t>
            </a:r>
            <a:r>
              <a:rPr lang="es-ES" sz="1600" spc="300" baseline="30000" dirty="0">
                <a:latin typeface="Lato" panose="020F0502020204030203" pitchFamily="34" charset="77"/>
                <a:ea typeface="Futura Medium" charset="0"/>
                <a:cs typeface="Futura Medium" charset="0"/>
              </a:rPr>
              <a:t>MAS MARIA</a:t>
            </a:r>
            <a:endParaRPr lang="ca-ES" sz="1600" spc="300" baseline="30000" dirty="0">
              <a:latin typeface="Lato" panose="020F0502020204030203" pitchFamily="34" charset="77"/>
              <a:ea typeface="Futura Medium" charset="0"/>
              <a:cs typeface="Futura Medium" charset="0"/>
            </a:endParaRPr>
          </a:p>
        </p:txBody>
      </p:sp>
      <p:sp>
        <p:nvSpPr>
          <p:cNvPr id="10" name="TextBox 1">
            <a:extLst>
              <a:ext uri="{FF2B5EF4-FFF2-40B4-BE49-F238E27FC236}">
                <a16:creationId xmlns:a16="http://schemas.microsoft.com/office/drawing/2014/main" xmlns="" id="{9DA73B0F-B2FF-49D1-917F-F698D598FBFA}"/>
              </a:ext>
            </a:extLst>
          </p:cNvPr>
          <p:cNvSpPr txBox="1"/>
          <p:nvPr/>
        </p:nvSpPr>
        <p:spPr>
          <a:xfrm>
            <a:off x="1164886" y="819207"/>
            <a:ext cx="9851880" cy="276999"/>
          </a:xfrm>
          <a:prstGeom prst="rect">
            <a:avLst/>
          </a:prstGeom>
          <a:noFill/>
        </p:spPr>
        <p:txBody>
          <a:bodyPr wrap="square" rtlCol="0">
            <a:spAutoFit/>
          </a:bodyPr>
          <a:lstStyle/>
          <a:p>
            <a:pPr algn="ctr"/>
            <a:r>
              <a:rPr lang="ca-ES" b="1" spc="300" baseline="30000" dirty="0">
                <a:solidFill>
                  <a:srgbClr val="197363"/>
                </a:solidFill>
                <a:latin typeface="Lato Black" panose="020F0502020204030203" pitchFamily="34" charset="77"/>
                <a:ea typeface="Futura Medium" charset="0"/>
                <a:cs typeface="Futura Medium" charset="0"/>
              </a:rPr>
              <a:t>4. PLA D’ACTIVITATS</a:t>
            </a:r>
            <a:endParaRPr lang="ca-ES" spc="300" baseline="30000" dirty="0">
              <a:solidFill>
                <a:srgbClr val="197363"/>
              </a:solidFill>
              <a:latin typeface="Lato" panose="020F0502020204030203" pitchFamily="34" charset="77"/>
              <a:ea typeface="Futura Medium" charset="0"/>
              <a:cs typeface="Futura Medium" charset="0"/>
            </a:endParaRPr>
          </a:p>
        </p:txBody>
      </p:sp>
      <p:sp>
        <p:nvSpPr>
          <p:cNvPr id="2" name="Rectangle 2">
            <a:extLst>
              <a:ext uri="{FF2B5EF4-FFF2-40B4-BE49-F238E27FC236}">
                <a16:creationId xmlns:a16="http://schemas.microsoft.com/office/drawing/2014/main" xmlns="" id="{3C5CC604-50CB-4B8F-B7D1-D773DB24D6E6}"/>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a-ES" dirty="0"/>
          </a:p>
        </p:txBody>
      </p:sp>
      <p:sp>
        <p:nvSpPr>
          <p:cNvPr id="8" name="TextBox 2">
            <a:extLst>
              <a:ext uri="{FF2B5EF4-FFF2-40B4-BE49-F238E27FC236}">
                <a16:creationId xmlns:a16="http://schemas.microsoft.com/office/drawing/2014/main" xmlns="" id="{D228295D-4508-4D2C-B7CA-BB822A103418}"/>
              </a:ext>
            </a:extLst>
          </p:cNvPr>
          <p:cNvSpPr txBox="1"/>
          <p:nvPr/>
        </p:nvSpPr>
        <p:spPr>
          <a:xfrm>
            <a:off x="1134066" y="2269140"/>
            <a:ext cx="9851878" cy="235962"/>
          </a:xfrm>
          <a:prstGeom prst="rect">
            <a:avLst/>
          </a:prstGeom>
          <a:noFill/>
        </p:spPr>
        <p:txBody>
          <a:bodyPr wrap="square" rtlCol="0">
            <a:spAutoFit/>
          </a:bodyPr>
          <a:lstStyle/>
          <a:p>
            <a:r>
              <a:rPr lang="ca-ES" sz="1400" b="1" spc="300" baseline="30000" dirty="0">
                <a:solidFill>
                  <a:srgbClr val="008376"/>
                </a:solidFill>
                <a:latin typeface="Lato" panose="020F0502020204030203" pitchFamily="34" charset="77"/>
                <a:ea typeface="Futura Medium" charset="0"/>
                <a:cs typeface="Futura Medium" charset="0"/>
              </a:rPr>
              <a:t>PUNTS CLAU DEL PLA D’ACTIVITATS</a:t>
            </a:r>
            <a:endParaRPr lang="ca-ES" sz="1400" b="1" i="1" spc="300" baseline="30000" dirty="0">
              <a:solidFill>
                <a:srgbClr val="008376"/>
              </a:solidFill>
              <a:latin typeface="Lato" panose="020F0502020204030203" pitchFamily="34" charset="77"/>
              <a:ea typeface="Futura Medium" charset="0"/>
              <a:cs typeface="Futura Medium" charset="0"/>
            </a:endParaRPr>
          </a:p>
        </p:txBody>
      </p:sp>
      <p:sp>
        <p:nvSpPr>
          <p:cNvPr id="3" name="Rectángulo 2">
            <a:extLst>
              <a:ext uri="{FF2B5EF4-FFF2-40B4-BE49-F238E27FC236}">
                <a16:creationId xmlns:a16="http://schemas.microsoft.com/office/drawing/2014/main" xmlns="" id="{43701AD5-4584-4192-BCCB-B983C1C03755}"/>
              </a:ext>
            </a:extLst>
          </p:cNvPr>
          <p:cNvSpPr/>
          <p:nvPr/>
        </p:nvSpPr>
        <p:spPr>
          <a:xfrm>
            <a:off x="5333800" y="1991372"/>
            <a:ext cx="5554901" cy="415498"/>
          </a:xfrm>
          <a:prstGeom prst="rect">
            <a:avLst/>
          </a:prstGeom>
        </p:spPr>
        <p:txBody>
          <a:bodyPr wrap="square">
            <a:spAutoFit/>
          </a:bodyPr>
          <a:lstStyle/>
          <a:p>
            <a:pPr algn="just">
              <a:lnSpc>
                <a:spcPct val="150000"/>
              </a:lnSpc>
              <a:spcAft>
                <a:spcPts val="1000"/>
              </a:spcAft>
            </a:pPr>
            <a:r>
              <a:rPr lang="ca-ES" sz="1000" dirty="0">
                <a:latin typeface="Lato" panose="020F0502020204030203" pitchFamily="34" charset="0"/>
              </a:rPr>
              <a:t>Està desenvolupat per un </a:t>
            </a:r>
            <a:r>
              <a:rPr lang="ca-ES" sz="1400" b="1" dirty="0">
                <a:solidFill>
                  <a:srgbClr val="CB0011"/>
                </a:solidFill>
                <a:latin typeface="Lato" panose="020F0502020204030203" pitchFamily="34" charset="0"/>
              </a:rPr>
              <a:t>equip especialitzat</a:t>
            </a:r>
            <a:endParaRPr lang="ca-ES" sz="1000" dirty="0">
              <a:solidFill>
                <a:srgbClr val="CB0011"/>
              </a:solidFill>
              <a:latin typeface="Lato" panose="020F0502020204030203" pitchFamily="34" charset="0"/>
            </a:endParaRPr>
          </a:p>
        </p:txBody>
      </p:sp>
      <p:pic>
        <p:nvPicPr>
          <p:cNvPr id="5" name="Imagen 4">
            <a:extLst>
              <a:ext uri="{FF2B5EF4-FFF2-40B4-BE49-F238E27FC236}">
                <a16:creationId xmlns:a16="http://schemas.microsoft.com/office/drawing/2014/main" xmlns="" id="{ABD04D18-CFFD-4C41-8ACB-209C328F848A}"/>
              </a:ext>
            </a:extLst>
          </p:cNvPr>
          <p:cNvPicPr>
            <a:picLocks noChangeAspect="1"/>
          </p:cNvPicPr>
          <p:nvPr/>
        </p:nvPicPr>
        <p:blipFill rotWithShape="1">
          <a:blip r:embed="rId2">
            <a:extLst>
              <a:ext uri="{28A0092B-C50C-407E-A947-70E740481C1C}">
                <a14:useLocalDpi xmlns:a14="http://schemas.microsoft.com/office/drawing/2010/main" val="0"/>
              </a:ext>
            </a:extLst>
          </a:blip>
          <a:srcRect r="62305"/>
          <a:stretch/>
        </p:blipFill>
        <p:spPr>
          <a:xfrm>
            <a:off x="2132758" y="2753333"/>
            <a:ext cx="771895" cy="1500642"/>
          </a:xfrm>
          <a:prstGeom prst="rect">
            <a:avLst/>
          </a:prstGeom>
        </p:spPr>
      </p:pic>
      <p:sp>
        <p:nvSpPr>
          <p:cNvPr id="4" name="CuadroTexto 3">
            <a:extLst>
              <a:ext uri="{FF2B5EF4-FFF2-40B4-BE49-F238E27FC236}">
                <a16:creationId xmlns:a16="http://schemas.microsoft.com/office/drawing/2014/main" xmlns="" id="{0685E608-A71C-47C3-B84F-853928BDE0AD}"/>
              </a:ext>
            </a:extLst>
          </p:cNvPr>
          <p:cNvSpPr txBox="1"/>
          <p:nvPr/>
        </p:nvSpPr>
        <p:spPr>
          <a:xfrm>
            <a:off x="2197916" y="3858936"/>
            <a:ext cx="184731" cy="369332"/>
          </a:xfrm>
          <a:prstGeom prst="rect">
            <a:avLst/>
          </a:prstGeom>
          <a:noFill/>
        </p:spPr>
        <p:txBody>
          <a:bodyPr wrap="none" rtlCol="0">
            <a:spAutoFit/>
          </a:bodyPr>
          <a:lstStyle/>
          <a:p>
            <a:endParaRPr lang="ca-ES" dirty="0"/>
          </a:p>
        </p:txBody>
      </p:sp>
      <p:pic>
        <p:nvPicPr>
          <p:cNvPr id="16" name="Imagen 15">
            <a:extLst>
              <a:ext uri="{FF2B5EF4-FFF2-40B4-BE49-F238E27FC236}">
                <a16:creationId xmlns:a16="http://schemas.microsoft.com/office/drawing/2014/main" xmlns="" id="{7EA01588-53E0-4039-8E3F-70D222CCFD15}"/>
              </a:ext>
            </a:extLst>
          </p:cNvPr>
          <p:cNvPicPr>
            <a:picLocks noChangeAspect="1"/>
          </p:cNvPicPr>
          <p:nvPr/>
        </p:nvPicPr>
        <p:blipFill rotWithShape="1">
          <a:blip r:embed="rId3">
            <a:extLst>
              <a:ext uri="{28A0092B-C50C-407E-A947-70E740481C1C}">
                <a14:useLocalDpi xmlns:a14="http://schemas.microsoft.com/office/drawing/2010/main" val="0"/>
              </a:ext>
            </a:extLst>
          </a:blip>
          <a:srcRect l="78760" b="50436"/>
          <a:stretch/>
        </p:blipFill>
        <p:spPr>
          <a:xfrm>
            <a:off x="4899076" y="4830719"/>
            <a:ext cx="434724" cy="702580"/>
          </a:xfrm>
          <a:prstGeom prst="rect">
            <a:avLst/>
          </a:prstGeom>
        </p:spPr>
      </p:pic>
      <p:pic>
        <p:nvPicPr>
          <p:cNvPr id="17" name="Imagen 16">
            <a:extLst>
              <a:ext uri="{FF2B5EF4-FFF2-40B4-BE49-F238E27FC236}">
                <a16:creationId xmlns:a16="http://schemas.microsoft.com/office/drawing/2014/main" xmlns="" id="{AFE56455-9051-4CE3-8090-8156268F2237}"/>
              </a:ext>
            </a:extLst>
          </p:cNvPr>
          <p:cNvPicPr>
            <a:picLocks noChangeAspect="1"/>
          </p:cNvPicPr>
          <p:nvPr/>
        </p:nvPicPr>
        <p:blipFill rotWithShape="1">
          <a:blip r:embed="rId3">
            <a:extLst>
              <a:ext uri="{28A0092B-C50C-407E-A947-70E740481C1C}">
                <a14:useLocalDpi xmlns:a14="http://schemas.microsoft.com/office/drawing/2010/main" val="0"/>
              </a:ext>
            </a:extLst>
          </a:blip>
          <a:srcRect l="55733" r="21875" b="53130"/>
          <a:stretch/>
        </p:blipFill>
        <p:spPr>
          <a:xfrm>
            <a:off x="4840305" y="4073071"/>
            <a:ext cx="458293" cy="664384"/>
          </a:xfrm>
          <a:prstGeom prst="rect">
            <a:avLst/>
          </a:prstGeom>
        </p:spPr>
      </p:pic>
      <p:pic>
        <p:nvPicPr>
          <p:cNvPr id="18" name="Imagen 17">
            <a:extLst>
              <a:ext uri="{FF2B5EF4-FFF2-40B4-BE49-F238E27FC236}">
                <a16:creationId xmlns:a16="http://schemas.microsoft.com/office/drawing/2014/main" xmlns="" id="{AF273CCC-2F6A-442C-8197-1A8F05189DBD}"/>
              </a:ext>
            </a:extLst>
          </p:cNvPr>
          <p:cNvPicPr>
            <a:picLocks noChangeAspect="1"/>
          </p:cNvPicPr>
          <p:nvPr/>
        </p:nvPicPr>
        <p:blipFill rotWithShape="1">
          <a:blip r:embed="rId3">
            <a:extLst>
              <a:ext uri="{28A0092B-C50C-407E-A947-70E740481C1C}">
                <a14:useLocalDpi xmlns:a14="http://schemas.microsoft.com/office/drawing/2010/main" val="0"/>
              </a:ext>
            </a:extLst>
          </a:blip>
          <a:srcRect l="36497" r="43605" b="50827"/>
          <a:stretch/>
        </p:blipFill>
        <p:spPr>
          <a:xfrm>
            <a:off x="4876571" y="3313052"/>
            <a:ext cx="407254" cy="697047"/>
          </a:xfrm>
          <a:prstGeom prst="rect">
            <a:avLst/>
          </a:prstGeom>
        </p:spPr>
      </p:pic>
      <p:pic>
        <p:nvPicPr>
          <p:cNvPr id="19" name="Imagen 18">
            <a:extLst>
              <a:ext uri="{FF2B5EF4-FFF2-40B4-BE49-F238E27FC236}">
                <a16:creationId xmlns:a16="http://schemas.microsoft.com/office/drawing/2014/main" xmlns="" id="{527926A3-A813-42A3-AC9E-3A17A6249E12}"/>
              </a:ext>
            </a:extLst>
          </p:cNvPr>
          <p:cNvPicPr>
            <a:picLocks noChangeAspect="1"/>
          </p:cNvPicPr>
          <p:nvPr/>
        </p:nvPicPr>
        <p:blipFill rotWithShape="1">
          <a:blip r:embed="rId3">
            <a:extLst>
              <a:ext uri="{28A0092B-C50C-407E-A947-70E740481C1C}">
                <a14:useLocalDpi xmlns:a14="http://schemas.microsoft.com/office/drawing/2010/main" val="0"/>
              </a:ext>
            </a:extLst>
          </a:blip>
          <a:srcRect l="18010" r="62489" b="50830"/>
          <a:stretch/>
        </p:blipFill>
        <p:spPr>
          <a:xfrm>
            <a:off x="4899076" y="2548578"/>
            <a:ext cx="399117" cy="696993"/>
          </a:xfrm>
          <a:prstGeom prst="rect">
            <a:avLst/>
          </a:prstGeom>
        </p:spPr>
      </p:pic>
      <p:pic>
        <p:nvPicPr>
          <p:cNvPr id="20" name="Imagen 19">
            <a:extLst>
              <a:ext uri="{FF2B5EF4-FFF2-40B4-BE49-F238E27FC236}">
                <a16:creationId xmlns:a16="http://schemas.microsoft.com/office/drawing/2014/main" xmlns="" id="{630D74A6-C771-426A-BC70-E29E9E1B6FA6}"/>
              </a:ext>
            </a:extLst>
          </p:cNvPr>
          <p:cNvPicPr>
            <a:picLocks noChangeAspect="1"/>
          </p:cNvPicPr>
          <p:nvPr/>
        </p:nvPicPr>
        <p:blipFill rotWithShape="1">
          <a:blip r:embed="rId3">
            <a:extLst>
              <a:ext uri="{28A0092B-C50C-407E-A947-70E740481C1C}">
                <a14:useLocalDpi xmlns:a14="http://schemas.microsoft.com/office/drawing/2010/main" val="0"/>
              </a:ext>
            </a:extLst>
          </a:blip>
          <a:srcRect r="80499" b="50662"/>
          <a:stretch/>
        </p:blipFill>
        <p:spPr>
          <a:xfrm>
            <a:off x="4880639" y="1814580"/>
            <a:ext cx="399117" cy="699385"/>
          </a:xfrm>
          <a:prstGeom prst="rect">
            <a:avLst/>
          </a:prstGeom>
        </p:spPr>
      </p:pic>
      <p:sp>
        <p:nvSpPr>
          <p:cNvPr id="21" name="Rectángulo 20">
            <a:extLst>
              <a:ext uri="{FF2B5EF4-FFF2-40B4-BE49-F238E27FC236}">
                <a16:creationId xmlns:a16="http://schemas.microsoft.com/office/drawing/2014/main" xmlns="" id="{89357F11-1BD6-4082-A47C-5D47D291DF2C}"/>
              </a:ext>
            </a:extLst>
          </p:cNvPr>
          <p:cNvSpPr/>
          <p:nvPr/>
        </p:nvSpPr>
        <p:spPr>
          <a:xfrm>
            <a:off x="858511" y="2033178"/>
            <a:ext cx="409086" cy="707886"/>
          </a:xfrm>
          <a:prstGeom prst="rect">
            <a:avLst/>
          </a:prstGeom>
        </p:spPr>
        <p:txBody>
          <a:bodyPr wrap="none">
            <a:spAutoFit/>
          </a:bodyPr>
          <a:lstStyle/>
          <a:p>
            <a:r>
              <a:rPr lang="ca-ES" sz="4000" b="1" spc="300" baseline="30000" dirty="0">
                <a:solidFill>
                  <a:srgbClr val="008376"/>
                </a:solidFill>
                <a:latin typeface="Lato" panose="020F0502020204030203" pitchFamily="34" charset="77"/>
                <a:ea typeface="Futura Medium" charset="0"/>
                <a:cs typeface="Futura Medium" charset="0"/>
              </a:rPr>
              <a:t>5</a:t>
            </a:r>
            <a:endParaRPr lang="ca-ES" sz="4000" dirty="0"/>
          </a:p>
        </p:txBody>
      </p:sp>
      <p:sp>
        <p:nvSpPr>
          <p:cNvPr id="22" name="Rectángulo 21">
            <a:extLst>
              <a:ext uri="{FF2B5EF4-FFF2-40B4-BE49-F238E27FC236}">
                <a16:creationId xmlns:a16="http://schemas.microsoft.com/office/drawing/2014/main" xmlns="" id="{571E908B-F8A4-40AE-B056-361B2BECF188}"/>
              </a:ext>
            </a:extLst>
          </p:cNvPr>
          <p:cNvSpPr/>
          <p:nvPr/>
        </p:nvSpPr>
        <p:spPr>
          <a:xfrm>
            <a:off x="5249635" y="2734994"/>
            <a:ext cx="6100764" cy="415498"/>
          </a:xfrm>
          <a:prstGeom prst="rect">
            <a:avLst/>
          </a:prstGeom>
        </p:spPr>
        <p:txBody>
          <a:bodyPr wrap="square">
            <a:spAutoFit/>
          </a:bodyPr>
          <a:lstStyle/>
          <a:p>
            <a:pPr algn="just">
              <a:lnSpc>
                <a:spcPct val="150000"/>
              </a:lnSpc>
              <a:spcAft>
                <a:spcPts val="1000"/>
              </a:spcAft>
            </a:pPr>
            <a:r>
              <a:rPr lang="ca-ES" sz="1000" dirty="0">
                <a:latin typeface="Lato" panose="020F0502020204030203" pitchFamily="34" charset="0"/>
              </a:rPr>
              <a:t>Focalitzant en els </a:t>
            </a:r>
            <a:r>
              <a:rPr lang="ca-ES" sz="1400" b="1" dirty="0">
                <a:solidFill>
                  <a:srgbClr val="099633"/>
                </a:solidFill>
                <a:latin typeface="Lato" panose="020F0502020204030203" pitchFamily="34" charset="0"/>
              </a:rPr>
              <a:t>3 objectius pedagògics</a:t>
            </a:r>
            <a:r>
              <a:rPr lang="ca-ES" sz="1000" dirty="0">
                <a:latin typeface="Lato" panose="020F0502020204030203" pitchFamily="34" charset="0"/>
              </a:rPr>
              <a:t>: hàbits alimentaris, actituds/socialització i convivència </a:t>
            </a:r>
          </a:p>
        </p:txBody>
      </p:sp>
      <p:sp>
        <p:nvSpPr>
          <p:cNvPr id="23" name="Rectángulo 22">
            <a:extLst>
              <a:ext uri="{FF2B5EF4-FFF2-40B4-BE49-F238E27FC236}">
                <a16:creationId xmlns:a16="http://schemas.microsoft.com/office/drawing/2014/main" xmlns="" id="{75345B81-6FD0-4D5B-8BEB-D6654AD5386A}"/>
              </a:ext>
            </a:extLst>
          </p:cNvPr>
          <p:cNvSpPr/>
          <p:nvPr/>
        </p:nvSpPr>
        <p:spPr>
          <a:xfrm>
            <a:off x="5249635" y="3479538"/>
            <a:ext cx="5554901" cy="415498"/>
          </a:xfrm>
          <a:prstGeom prst="rect">
            <a:avLst/>
          </a:prstGeom>
        </p:spPr>
        <p:txBody>
          <a:bodyPr wrap="square">
            <a:spAutoFit/>
          </a:bodyPr>
          <a:lstStyle/>
          <a:p>
            <a:pPr algn="just">
              <a:lnSpc>
                <a:spcPct val="150000"/>
              </a:lnSpc>
              <a:spcAft>
                <a:spcPts val="1000"/>
              </a:spcAft>
            </a:pPr>
            <a:r>
              <a:rPr lang="ca-ES" sz="1000" dirty="0">
                <a:latin typeface="Lato" panose="020F0502020204030203" pitchFamily="34" charset="0"/>
              </a:rPr>
              <a:t>Pla enfocat als </a:t>
            </a:r>
            <a:r>
              <a:rPr lang="ca-ES" sz="1000" dirty="0" smtClean="0">
                <a:latin typeface="Lato" panose="020F0502020204030203" pitchFamily="34" charset="0"/>
              </a:rPr>
              <a:t>nens/es </a:t>
            </a:r>
            <a:r>
              <a:rPr lang="ca-ES" sz="1000" dirty="0">
                <a:latin typeface="Lato" panose="020F0502020204030203" pitchFamily="34" charset="0"/>
              </a:rPr>
              <a:t>però </a:t>
            </a:r>
            <a:r>
              <a:rPr lang="ca-ES" sz="1400" b="1" dirty="0">
                <a:solidFill>
                  <a:schemeClr val="accent4"/>
                </a:solidFill>
                <a:latin typeface="Lato" panose="020F0502020204030203" pitchFamily="34" charset="0"/>
              </a:rPr>
              <a:t>compartit amb les famílies</a:t>
            </a:r>
            <a:endParaRPr lang="ca-ES" sz="1000" b="1" dirty="0">
              <a:solidFill>
                <a:schemeClr val="accent4"/>
              </a:solidFill>
              <a:latin typeface="Lato" panose="020F0502020204030203" pitchFamily="34" charset="0"/>
            </a:endParaRPr>
          </a:p>
        </p:txBody>
      </p:sp>
      <p:sp>
        <p:nvSpPr>
          <p:cNvPr id="24" name="Rectángulo 23">
            <a:extLst>
              <a:ext uri="{FF2B5EF4-FFF2-40B4-BE49-F238E27FC236}">
                <a16:creationId xmlns:a16="http://schemas.microsoft.com/office/drawing/2014/main" xmlns="" id="{E9285B93-8391-44DC-9E12-A149266169B3}"/>
              </a:ext>
            </a:extLst>
          </p:cNvPr>
          <p:cNvSpPr/>
          <p:nvPr/>
        </p:nvSpPr>
        <p:spPr>
          <a:xfrm>
            <a:off x="5249636" y="4247639"/>
            <a:ext cx="5554901" cy="415498"/>
          </a:xfrm>
          <a:prstGeom prst="rect">
            <a:avLst/>
          </a:prstGeom>
        </p:spPr>
        <p:txBody>
          <a:bodyPr wrap="square">
            <a:spAutoFit/>
          </a:bodyPr>
          <a:lstStyle/>
          <a:p>
            <a:pPr algn="just">
              <a:lnSpc>
                <a:spcPct val="150000"/>
              </a:lnSpc>
              <a:spcAft>
                <a:spcPts val="1000"/>
              </a:spcAft>
            </a:pPr>
            <a:r>
              <a:rPr lang="ca-ES" sz="1000" dirty="0">
                <a:latin typeface="Lato" panose="020F0502020204030203" pitchFamily="34" charset="0"/>
              </a:rPr>
              <a:t>Incorpora un programa d’activitats que inclou les </a:t>
            </a:r>
            <a:r>
              <a:rPr lang="ca-ES" sz="1400" b="1" dirty="0">
                <a:solidFill>
                  <a:srgbClr val="E61B74"/>
                </a:solidFill>
                <a:latin typeface="Lato" panose="020F0502020204030203" pitchFamily="34" charset="0"/>
              </a:rPr>
              <a:t>intel·ligències múltiples</a:t>
            </a:r>
            <a:endParaRPr lang="ca-ES" sz="1000" b="1" dirty="0">
              <a:latin typeface="Lato" panose="020F0502020204030203" pitchFamily="34" charset="0"/>
            </a:endParaRPr>
          </a:p>
        </p:txBody>
      </p:sp>
      <p:sp>
        <p:nvSpPr>
          <p:cNvPr id="25" name="Rectángulo 24">
            <a:extLst>
              <a:ext uri="{FF2B5EF4-FFF2-40B4-BE49-F238E27FC236}">
                <a16:creationId xmlns:a16="http://schemas.microsoft.com/office/drawing/2014/main" xmlns="" id="{77ECBC8C-9A6C-4DD5-84EE-55373B0868D9}"/>
              </a:ext>
            </a:extLst>
          </p:cNvPr>
          <p:cNvSpPr/>
          <p:nvPr/>
        </p:nvSpPr>
        <p:spPr>
          <a:xfrm>
            <a:off x="5251097" y="4989305"/>
            <a:ext cx="5554901" cy="415498"/>
          </a:xfrm>
          <a:prstGeom prst="rect">
            <a:avLst/>
          </a:prstGeom>
        </p:spPr>
        <p:txBody>
          <a:bodyPr wrap="square">
            <a:spAutoFit/>
          </a:bodyPr>
          <a:lstStyle/>
          <a:p>
            <a:pPr algn="just">
              <a:lnSpc>
                <a:spcPct val="150000"/>
              </a:lnSpc>
              <a:spcAft>
                <a:spcPts val="1000"/>
              </a:spcAft>
            </a:pPr>
            <a:r>
              <a:rPr lang="ca-ES" sz="1000" dirty="0">
                <a:latin typeface="Lato" panose="020F0502020204030203" pitchFamily="34" charset="0"/>
              </a:rPr>
              <a:t>Focalitzant en la </a:t>
            </a:r>
            <a:r>
              <a:rPr lang="ca-ES" sz="1400" b="1" dirty="0">
                <a:solidFill>
                  <a:srgbClr val="F58F0C"/>
                </a:solidFill>
                <a:latin typeface="Lato" panose="020F0502020204030203" pitchFamily="34" charset="0"/>
              </a:rPr>
              <a:t>formació constant </a:t>
            </a:r>
            <a:r>
              <a:rPr lang="ca-ES" sz="1000" dirty="0">
                <a:latin typeface="Lato" panose="020F0502020204030203" pitchFamily="34" charset="0"/>
              </a:rPr>
              <a:t>dels </a:t>
            </a:r>
            <a:r>
              <a:rPr lang="ca-ES" sz="1000" dirty="0" smtClean="0">
                <a:latin typeface="Lato" panose="020F0502020204030203" pitchFamily="34" charset="0"/>
              </a:rPr>
              <a:t>monitors/es </a:t>
            </a:r>
            <a:r>
              <a:rPr lang="ca-ES" sz="1000" dirty="0">
                <a:latin typeface="Lato" panose="020F0502020204030203" pitchFamily="34" charset="0"/>
              </a:rPr>
              <a:t>i </a:t>
            </a:r>
            <a:r>
              <a:rPr lang="ca-ES" sz="1000" dirty="0" smtClean="0">
                <a:latin typeface="Lato" panose="020F0502020204030203" pitchFamily="34" charset="0"/>
              </a:rPr>
              <a:t>coordinadors/es.</a:t>
            </a:r>
            <a:endParaRPr lang="ca-ES" sz="1000" dirty="0">
              <a:latin typeface="Lato" panose="020F0502020204030203" pitchFamily="34" charset="0"/>
            </a:endParaRPr>
          </a:p>
        </p:txBody>
      </p:sp>
      <p:pic>
        <p:nvPicPr>
          <p:cNvPr id="15" name="Imagen 14">
            <a:extLst>
              <a:ext uri="{FF2B5EF4-FFF2-40B4-BE49-F238E27FC236}">
                <a16:creationId xmlns:a16="http://schemas.microsoft.com/office/drawing/2014/main" xmlns="" id="{9449B551-7F8E-4680-9B26-98FA6CE2D741}"/>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56578" b="28019"/>
          <a:stretch/>
        </p:blipFill>
        <p:spPr>
          <a:xfrm>
            <a:off x="6231455" y="2300296"/>
            <a:ext cx="2501593" cy="195008"/>
          </a:xfrm>
          <a:prstGeom prst="rect">
            <a:avLst/>
          </a:prstGeom>
        </p:spPr>
      </p:pic>
      <p:pic>
        <p:nvPicPr>
          <p:cNvPr id="32" name="Imagen 31">
            <a:extLst>
              <a:ext uri="{FF2B5EF4-FFF2-40B4-BE49-F238E27FC236}">
                <a16:creationId xmlns:a16="http://schemas.microsoft.com/office/drawing/2014/main" xmlns="" id="{F03C59F1-190C-40EF-83E9-21F639FAC3B0}"/>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56578" b="28019"/>
          <a:stretch/>
        </p:blipFill>
        <p:spPr>
          <a:xfrm>
            <a:off x="5939642" y="3072556"/>
            <a:ext cx="2501593" cy="195008"/>
          </a:xfrm>
          <a:prstGeom prst="rect">
            <a:avLst/>
          </a:prstGeom>
        </p:spPr>
      </p:pic>
      <p:pic>
        <p:nvPicPr>
          <p:cNvPr id="33" name="Imagen 32">
            <a:extLst>
              <a:ext uri="{FF2B5EF4-FFF2-40B4-BE49-F238E27FC236}">
                <a16:creationId xmlns:a16="http://schemas.microsoft.com/office/drawing/2014/main" xmlns="" id="{E112EB39-6A4A-4B29-B702-66132EA8CF8C}"/>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56578" b="28019"/>
          <a:stretch/>
        </p:blipFill>
        <p:spPr>
          <a:xfrm>
            <a:off x="6518140" y="3816591"/>
            <a:ext cx="2501593" cy="195008"/>
          </a:xfrm>
          <a:prstGeom prst="rect">
            <a:avLst/>
          </a:prstGeom>
        </p:spPr>
      </p:pic>
      <p:pic>
        <p:nvPicPr>
          <p:cNvPr id="34" name="Imagen 33">
            <a:extLst>
              <a:ext uri="{FF2B5EF4-FFF2-40B4-BE49-F238E27FC236}">
                <a16:creationId xmlns:a16="http://schemas.microsoft.com/office/drawing/2014/main" xmlns="" id="{4F4D74B4-C895-47CE-8619-7F91C69F10EA}"/>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56578" b="28019"/>
          <a:stretch/>
        </p:blipFill>
        <p:spPr>
          <a:xfrm>
            <a:off x="7746047" y="4588442"/>
            <a:ext cx="2501593" cy="195008"/>
          </a:xfrm>
          <a:prstGeom prst="rect">
            <a:avLst/>
          </a:prstGeom>
        </p:spPr>
      </p:pic>
      <p:pic>
        <p:nvPicPr>
          <p:cNvPr id="35" name="Imagen 34">
            <a:extLst>
              <a:ext uri="{FF2B5EF4-FFF2-40B4-BE49-F238E27FC236}">
                <a16:creationId xmlns:a16="http://schemas.microsoft.com/office/drawing/2014/main" xmlns="" id="{F32384C3-22EE-45AA-919F-127BE5241BC9}"/>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56578" b="28019"/>
          <a:stretch/>
        </p:blipFill>
        <p:spPr>
          <a:xfrm>
            <a:off x="5798424" y="5325806"/>
            <a:ext cx="2501593" cy="195008"/>
          </a:xfrm>
          <a:prstGeom prst="rect">
            <a:avLst/>
          </a:prstGeom>
        </p:spPr>
      </p:pic>
    </p:spTree>
    <p:extLst>
      <p:ext uri="{BB962C8B-B14F-4D97-AF65-F5344CB8AC3E}">
        <p14:creationId xmlns:p14="http://schemas.microsoft.com/office/powerpoint/2010/main" val="3516194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p:nvPr/>
        </p:nvSpPr>
        <p:spPr>
          <a:xfrm>
            <a:off x="5580120" y="535259"/>
            <a:ext cx="6100764" cy="379591"/>
          </a:xfrm>
          <a:prstGeom prst="rect">
            <a:avLst/>
          </a:prstGeom>
          <a:noFill/>
        </p:spPr>
        <p:txBody>
          <a:bodyPr wrap="square" rtlCol="0">
            <a:spAutoFit/>
          </a:bodyPr>
          <a:lstStyle/>
          <a:p>
            <a:r>
              <a:rPr lang="en-US" sz="2800" baseline="30000" dirty="0">
                <a:solidFill>
                  <a:schemeClr val="bg1"/>
                </a:solidFill>
                <a:latin typeface="Futura Medium" charset="0"/>
                <a:ea typeface="Futura Medium" charset="0"/>
                <a:cs typeface="Futura Medium" charset="0"/>
              </a:rPr>
              <a:t>CASO CL</a:t>
            </a:r>
            <a:r>
              <a:rPr lang="es-ES" sz="2800" baseline="30000" dirty="0">
                <a:solidFill>
                  <a:schemeClr val="bg1"/>
                </a:solidFill>
                <a:latin typeface="Futura Medium" charset="0"/>
                <a:ea typeface="Futura Medium" charset="0"/>
                <a:cs typeface="Futura Medium" charset="0"/>
              </a:rPr>
              <a:t>ÍNICO </a:t>
            </a:r>
            <a:r>
              <a:rPr lang="en-US" sz="2800" baseline="30000" dirty="0">
                <a:solidFill>
                  <a:schemeClr val="bg1"/>
                </a:solidFill>
                <a:latin typeface="Futura Medium" charset="0"/>
                <a:ea typeface="Futura Medium" charset="0"/>
                <a:cs typeface="Futura Medium" charset="0"/>
              </a:rPr>
              <a:t>I XXXXX XXXXX XX XXXXXX</a:t>
            </a:r>
          </a:p>
        </p:txBody>
      </p:sp>
      <p:sp>
        <p:nvSpPr>
          <p:cNvPr id="7" name="TextBox 1">
            <a:extLst>
              <a:ext uri="{FF2B5EF4-FFF2-40B4-BE49-F238E27FC236}">
                <a16:creationId xmlns:a16="http://schemas.microsoft.com/office/drawing/2014/main" xmlns="" id="{FC6A6ABB-F714-46F3-9761-EDD8B7046687}"/>
              </a:ext>
            </a:extLst>
          </p:cNvPr>
          <p:cNvSpPr txBox="1"/>
          <p:nvPr/>
        </p:nvSpPr>
        <p:spPr>
          <a:xfrm>
            <a:off x="1164886" y="541803"/>
            <a:ext cx="9851880" cy="256480"/>
          </a:xfrm>
          <a:prstGeom prst="rect">
            <a:avLst/>
          </a:prstGeom>
          <a:noFill/>
        </p:spPr>
        <p:txBody>
          <a:bodyPr wrap="square" rtlCol="0">
            <a:spAutoFit/>
          </a:bodyPr>
          <a:lstStyle/>
          <a:p>
            <a:pPr algn="ctr"/>
            <a:r>
              <a:rPr lang="es-ES" sz="1600" spc="300" baseline="30000" dirty="0">
                <a:latin typeface="Lato" panose="020F0502020204030203" pitchFamily="34" charset="77"/>
                <a:ea typeface="Futura Medium" charset="0"/>
                <a:cs typeface="Futura Medium" charset="0"/>
              </a:rPr>
              <a:t>PLA DE TREBALL ESCOLA MAS MARIA</a:t>
            </a:r>
          </a:p>
        </p:txBody>
      </p:sp>
      <p:sp>
        <p:nvSpPr>
          <p:cNvPr id="10" name="TextBox 1">
            <a:extLst>
              <a:ext uri="{FF2B5EF4-FFF2-40B4-BE49-F238E27FC236}">
                <a16:creationId xmlns:a16="http://schemas.microsoft.com/office/drawing/2014/main" xmlns="" id="{9DA73B0F-B2FF-49D1-917F-F698D598FBFA}"/>
              </a:ext>
            </a:extLst>
          </p:cNvPr>
          <p:cNvSpPr txBox="1"/>
          <p:nvPr/>
        </p:nvSpPr>
        <p:spPr>
          <a:xfrm>
            <a:off x="1164886" y="819207"/>
            <a:ext cx="9851880" cy="276999"/>
          </a:xfrm>
          <a:prstGeom prst="rect">
            <a:avLst/>
          </a:prstGeom>
          <a:noFill/>
        </p:spPr>
        <p:txBody>
          <a:bodyPr wrap="square" rtlCol="0">
            <a:spAutoFit/>
          </a:bodyPr>
          <a:lstStyle/>
          <a:p>
            <a:pPr algn="ctr"/>
            <a:r>
              <a:rPr lang="es-ES" b="1" spc="300" baseline="30000" dirty="0">
                <a:solidFill>
                  <a:srgbClr val="197363"/>
                </a:solidFill>
                <a:latin typeface="Lato Black" panose="020F0502020204030203" pitchFamily="34" charset="77"/>
                <a:ea typeface="Futura Medium" charset="0"/>
                <a:cs typeface="Futura Medium" charset="0"/>
              </a:rPr>
              <a:t>4. PLA D’ACTIVITATS – </a:t>
            </a:r>
            <a:r>
              <a:rPr lang="es-ES" b="1" i="1" spc="300" baseline="30000" dirty="0">
                <a:solidFill>
                  <a:srgbClr val="197363"/>
                </a:solidFill>
                <a:latin typeface="Lato Black" panose="020F0502020204030203" pitchFamily="34" charset="77"/>
                <a:ea typeface="Futura Medium" charset="0"/>
                <a:cs typeface="Futura Medium" charset="0"/>
              </a:rPr>
              <a:t>4.1. JORNADES GASTRONÒMIQUES</a:t>
            </a:r>
            <a:endParaRPr lang="es-ES" i="1" spc="300" baseline="30000" dirty="0">
              <a:solidFill>
                <a:srgbClr val="197363"/>
              </a:solidFill>
              <a:latin typeface="Lato" panose="020F0502020204030203" pitchFamily="34" charset="77"/>
              <a:ea typeface="Futura Medium" charset="0"/>
              <a:cs typeface="Futura Medium" charset="0"/>
            </a:endParaRPr>
          </a:p>
        </p:txBody>
      </p:sp>
      <p:sp>
        <p:nvSpPr>
          <p:cNvPr id="2" name="Rectangle 2">
            <a:extLst>
              <a:ext uri="{FF2B5EF4-FFF2-40B4-BE49-F238E27FC236}">
                <a16:creationId xmlns:a16="http://schemas.microsoft.com/office/drawing/2014/main" xmlns="" id="{3C5CC604-50CB-4B8F-B7D1-D773DB24D6E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4" name="CuadroTexto 3">
            <a:extLst>
              <a:ext uri="{FF2B5EF4-FFF2-40B4-BE49-F238E27FC236}">
                <a16:creationId xmlns:a16="http://schemas.microsoft.com/office/drawing/2014/main" xmlns="" id="{5765C0E1-6AF9-48E7-91BB-8A04A8A45A6F}"/>
              </a:ext>
            </a:extLst>
          </p:cNvPr>
          <p:cNvSpPr txBox="1"/>
          <p:nvPr/>
        </p:nvSpPr>
        <p:spPr>
          <a:xfrm>
            <a:off x="1479883" y="2206401"/>
            <a:ext cx="8200474" cy="1754326"/>
          </a:xfrm>
          <a:prstGeom prst="rect">
            <a:avLst/>
          </a:prstGeom>
          <a:noFill/>
        </p:spPr>
        <p:txBody>
          <a:bodyPr wrap="square" rtlCol="0">
            <a:spAutoFit/>
          </a:bodyPr>
          <a:lstStyle/>
          <a:p>
            <a:pPr algn="ctr"/>
            <a:r>
              <a:rPr lang="es-ES" sz="4800" dirty="0">
                <a:solidFill>
                  <a:srgbClr val="FF0000"/>
                </a:solidFill>
                <a:latin typeface="Jokerman" panose="04090605060D06020702" pitchFamily="82" charset="0"/>
              </a:rPr>
              <a:t>J</a:t>
            </a:r>
            <a:r>
              <a:rPr lang="es-ES" sz="4800" dirty="0">
                <a:solidFill>
                  <a:srgbClr val="FFFF00"/>
                </a:solidFill>
                <a:latin typeface="Jokerman" panose="04090605060D06020702" pitchFamily="82" charset="0"/>
              </a:rPr>
              <a:t>O</a:t>
            </a:r>
            <a:r>
              <a:rPr lang="es-ES" sz="4800" dirty="0">
                <a:solidFill>
                  <a:schemeClr val="accent5"/>
                </a:solidFill>
                <a:latin typeface="Jokerman" panose="04090605060D06020702" pitchFamily="82" charset="0"/>
              </a:rPr>
              <a:t>R</a:t>
            </a:r>
            <a:r>
              <a:rPr lang="es-ES" sz="4800" dirty="0">
                <a:solidFill>
                  <a:srgbClr val="7030A0"/>
                </a:solidFill>
                <a:latin typeface="Jokerman" panose="04090605060D06020702" pitchFamily="82" charset="0"/>
              </a:rPr>
              <a:t>N</a:t>
            </a:r>
            <a:r>
              <a:rPr lang="es-ES" sz="4800" dirty="0">
                <a:solidFill>
                  <a:srgbClr val="FF0000"/>
                </a:solidFill>
                <a:latin typeface="Jokerman" panose="04090605060D06020702" pitchFamily="82" charset="0"/>
              </a:rPr>
              <a:t>A</a:t>
            </a:r>
            <a:r>
              <a:rPr lang="es-ES" sz="4800" dirty="0">
                <a:solidFill>
                  <a:schemeClr val="accent6"/>
                </a:solidFill>
                <a:latin typeface="Jokerman" panose="04090605060D06020702" pitchFamily="82" charset="0"/>
              </a:rPr>
              <a:t>D</a:t>
            </a:r>
            <a:r>
              <a:rPr lang="es-ES" sz="4800" dirty="0">
                <a:latin typeface="Jokerman" panose="04090605060D06020702" pitchFamily="82" charset="0"/>
              </a:rPr>
              <a:t>E</a:t>
            </a:r>
            <a:r>
              <a:rPr lang="es-ES" sz="4800" dirty="0">
                <a:solidFill>
                  <a:srgbClr val="FFC000"/>
                </a:solidFill>
                <a:latin typeface="Jokerman" panose="04090605060D06020702" pitchFamily="82" charset="0"/>
              </a:rPr>
              <a:t>S</a:t>
            </a:r>
            <a:r>
              <a:rPr lang="es-ES" sz="6000" dirty="0">
                <a:latin typeface="Jokerman" panose="04090605060D06020702" pitchFamily="82" charset="0"/>
              </a:rPr>
              <a:t> </a:t>
            </a:r>
            <a:r>
              <a:rPr lang="es-ES" sz="4800" dirty="0">
                <a:solidFill>
                  <a:schemeClr val="accent5"/>
                </a:solidFill>
                <a:latin typeface="Jokerman" panose="04090605060D06020702" pitchFamily="82" charset="0"/>
              </a:rPr>
              <a:t>G</a:t>
            </a:r>
            <a:r>
              <a:rPr lang="es-ES" sz="4800" dirty="0">
                <a:solidFill>
                  <a:srgbClr val="FFFF00"/>
                </a:solidFill>
                <a:latin typeface="Jokerman" panose="04090605060D06020702" pitchFamily="82" charset="0"/>
              </a:rPr>
              <a:t>A</a:t>
            </a:r>
            <a:r>
              <a:rPr lang="es-ES" sz="4800" dirty="0">
                <a:solidFill>
                  <a:srgbClr val="FF0000"/>
                </a:solidFill>
                <a:latin typeface="Jokerman" panose="04090605060D06020702" pitchFamily="82" charset="0"/>
              </a:rPr>
              <a:t>S</a:t>
            </a:r>
            <a:r>
              <a:rPr lang="es-ES" sz="4800" dirty="0">
                <a:solidFill>
                  <a:schemeClr val="accent6"/>
                </a:solidFill>
                <a:latin typeface="Jokerman" panose="04090605060D06020702" pitchFamily="82" charset="0"/>
              </a:rPr>
              <a:t>T</a:t>
            </a:r>
            <a:r>
              <a:rPr lang="es-ES" sz="4800" dirty="0">
                <a:solidFill>
                  <a:schemeClr val="accent5"/>
                </a:solidFill>
                <a:latin typeface="Jokerman" panose="04090605060D06020702" pitchFamily="82" charset="0"/>
              </a:rPr>
              <a:t>R</a:t>
            </a:r>
            <a:r>
              <a:rPr lang="es-ES" sz="4800" dirty="0">
                <a:latin typeface="Jokerman" panose="04090605060D06020702" pitchFamily="82" charset="0"/>
              </a:rPr>
              <a:t>O</a:t>
            </a:r>
            <a:r>
              <a:rPr lang="es-ES" sz="4800" dirty="0">
                <a:solidFill>
                  <a:srgbClr val="00B0F0"/>
                </a:solidFill>
                <a:latin typeface="Jokerman" panose="04090605060D06020702" pitchFamily="82" charset="0"/>
              </a:rPr>
              <a:t>N</a:t>
            </a:r>
            <a:r>
              <a:rPr lang="es-ES" sz="4800" dirty="0">
                <a:solidFill>
                  <a:srgbClr val="FF0000"/>
                </a:solidFill>
                <a:latin typeface="Jokerman" panose="04090605060D06020702" pitchFamily="82" charset="0"/>
              </a:rPr>
              <a:t>Ò</a:t>
            </a:r>
            <a:r>
              <a:rPr lang="es-ES" sz="4800" dirty="0">
                <a:solidFill>
                  <a:schemeClr val="accent5"/>
                </a:solidFill>
                <a:latin typeface="Jokerman" panose="04090605060D06020702" pitchFamily="82" charset="0"/>
              </a:rPr>
              <a:t>M</a:t>
            </a:r>
            <a:r>
              <a:rPr lang="es-ES" sz="4800" dirty="0">
                <a:solidFill>
                  <a:srgbClr val="FFFF00"/>
                </a:solidFill>
                <a:latin typeface="Jokerman" panose="04090605060D06020702" pitchFamily="82" charset="0"/>
              </a:rPr>
              <a:t>I</a:t>
            </a:r>
            <a:r>
              <a:rPr lang="es-ES" sz="4800" dirty="0">
                <a:solidFill>
                  <a:schemeClr val="accent6"/>
                </a:solidFill>
                <a:latin typeface="Jokerman" panose="04090605060D06020702" pitchFamily="82" charset="0"/>
              </a:rPr>
              <a:t>Q</a:t>
            </a:r>
            <a:r>
              <a:rPr lang="es-ES" sz="4800" dirty="0">
                <a:solidFill>
                  <a:srgbClr val="7030A0"/>
                </a:solidFill>
                <a:latin typeface="Jokerman" panose="04090605060D06020702" pitchFamily="82" charset="0"/>
              </a:rPr>
              <a:t>U</a:t>
            </a:r>
            <a:r>
              <a:rPr lang="es-ES" sz="4800" dirty="0">
                <a:solidFill>
                  <a:srgbClr val="FF0000"/>
                </a:solidFill>
                <a:latin typeface="Jokerman" panose="04090605060D06020702" pitchFamily="82" charset="0"/>
              </a:rPr>
              <a:t>E</a:t>
            </a:r>
            <a:r>
              <a:rPr lang="es-ES" sz="4800" dirty="0">
                <a:latin typeface="Jokerman" panose="04090605060D06020702" pitchFamily="82" charset="0"/>
              </a:rPr>
              <a:t>S</a:t>
            </a:r>
            <a:endParaRPr lang="es-ES" sz="4000" dirty="0">
              <a:latin typeface="Jokerman" panose="04090605060D06020702" pitchFamily="82" charset="0"/>
            </a:endParaRPr>
          </a:p>
        </p:txBody>
      </p:sp>
      <p:pic>
        <p:nvPicPr>
          <p:cNvPr id="18" name="Imagen 17">
            <a:extLst>
              <a:ext uri="{FF2B5EF4-FFF2-40B4-BE49-F238E27FC236}">
                <a16:creationId xmlns:a16="http://schemas.microsoft.com/office/drawing/2014/main" xmlns="" id="{3BA9E0DB-9B4D-4778-B2BD-96927A1479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8965" y="4420970"/>
            <a:ext cx="926852" cy="926852"/>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Imagen 19">
            <a:extLst>
              <a:ext uri="{FF2B5EF4-FFF2-40B4-BE49-F238E27FC236}">
                <a16:creationId xmlns:a16="http://schemas.microsoft.com/office/drawing/2014/main" xmlns="" id="{E5F45439-9475-4A1D-8B60-4CD859526D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7623" y="4420970"/>
            <a:ext cx="926852" cy="926852"/>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2" name="Imagen 21">
            <a:extLst>
              <a:ext uri="{FF2B5EF4-FFF2-40B4-BE49-F238E27FC236}">
                <a16:creationId xmlns:a16="http://schemas.microsoft.com/office/drawing/2014/main" xmlns="" id="{F4C4E3E1-6E8D-4469-AAA0-4410EEEE61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6281" y="4435689"/>
            <a:ext cx="926852" cy="926852"/>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4" name="Imagen 23">
            <a:extLst>
              <a:ext uri="{FF2B5EF4-FFF2-40B4-BE49-F238E27FC236}">
                <a16:creationId xmlns:a16="http://schemas.microsoft.com/office/drawing/2014/main" xmlns="" id="{FE564772-E968-495C-A064-122DB944DD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9782" y="4435689"/>
            <a:ext cx="926852" cy="926852"/>
          </a:xfrm>
          <a:prstGeom prst="ellipse">
            <a:avLst/>
          </a:prstGeom>
          <a:ln w="9525" cap="rnd">
            <a:solidFill>
              <a:srgbClr val="19736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29216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xmlns="" id="{8DC223B1-2617-4EF6-A065-5063BFB237C2}"/>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3293321" y="2267178"/>
            <a:ext cx="1220562" cy="669095"/>
          </a:xfrm>
          <a:prstGeom prst="rect">
            <a:avLst/>
          </a:prstGeom>
        </p:spPr>
      </p:pic>
      <p:pic>
        <p:nvPicPr>
          <p:cNvPr id="6" name="Imagen 5">
            <a:extLst>
              <a:ext uri="{FF2B5EF4-FFF2-40B4-BE49-F238E27FC236}">
                <a16:creationId xmlns:a16="http://schemas.microsoft.com/office/drawing/2014/main" xmlns="" id="{11DB2ADC-B0A7-4B49-9FC2-B5EB044C1A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099" y="2326412"/>
            <a:ext cx="1220562" cy="669095"/>
          </a:xfrm>
          <a:prstGeom prst="rect">
            <a:avLst/>
          </a:prstGeom>
        </p:spPr>
      </p:pic>
      <p:sp>
        <p:nvSpPr>
          <p:cNvPr id="9" name="TextBox 7"/>
          <p:cNvSpPr txBox="1"/>
          <p:nvPr/>
        </p:nvSpPr>
        <p:spPr>
          <a:xfrm>
            <a:off x="5580120" y="535259"/>
            <a:ext cx="6100764" cy="379591"/>
          </a:xfrm>
          <a:prstGeom prst="rect">
            <a:avLst/>
          </a:prstGeom>
          <a:noFill/>
        </p:spPr>
        <p:txBody>
          <a:bodyPr wrap="square" rtlCol="0">
            <a:spAutoFit/>
          </a:bodyPr>
          <a:lstStyle/>
          <a:p>
            <a:r>
              <a:rPr lang="ca-ES" sz="2800" baseline="30000" dirty="0">
                <a:solidFill>
                  <a:schemeClr val="bg1"/>
                </a:solidFill>
                <a:latin typeface="Futura Medium" charset="0"/>
                <a:ea typeface="Futura Medium" charset="0"/>
                <a:cs typeface="Futura Medium" charset="0"/>
              </a:rPr>
              <a:t>CASO CLÍNICO I XXXXX </a:t>
            </a:r>
            <a:r>
              <a:rPr lang="ca-ES" sz="2800" baseline="30000" dirty="0" err="1">
                <a:solidFill>
                  <a:schemeClr val="bg1"/>
                </a:solidFill>
                <a:latin typeface="Futura Medium" charset="0"/>
                <a:ea typeface="Futura Medium" charset="0"/>
                <a:cs typeface="Futura Medium" charset="0"/>
              </a:rPr>
              <a:t>XXXXX</a:t>
            </a:r>
            <a:r>
              <a:rPr lang="ca-ES" sz="2800" baseline="30000" dirty="0">
                <a:solidFill>
                  <a:schemeClr val="bg1"/>
                </a:solidFill>
                <a:latin typeface="Futura Medium" charset="0"/>
                <a:ea typeface="Futura Medium" charset="0"/>
                <a:cs typeface="Futura Medium" charset="0"/>
              </a:rPr>
              <a:t> XX XXXXXX</a:t>
            </a:r>
          </a:p>
        </p:txBody>
      </p:sp>
      <p:sp>
        <p:nvSpPr>
          <p:cNvPr id="7" name="TextBox 1">
            <a:extLst>
              <a:ext uri="{FF2B5EF4-FFF2-40B4-BE49-F238E27FC236}">
                <a16:creationId xmlns:a16="http://schemas.microsoft.com/office/drawing/2014/main" xmlns="" id="{FC6A6ABB-F714-46F3-9761-EDD8B7046687}"/>
              </a:ext>
            </a:extLst>
          </p:cNvPr>
          <p:cNvSpPr txBox="1"/>
          <p:nvPr/>
        </p:nvSpPr>
        <p:spPr>
          <a:xfrm>
            <a:off x="1164886" y="541803"/>
            <a:ext cx="9851880" cy="256480"/>
          </a:xfrm>
          <a:prstGeom prst="rect">
            <a:avLst/>
          </a:prstGeom>
          <a:noFill/>
        </p:spPr>
        <p:txBody>
          <a:bodyPr wrap="square" rtlCol="0">
            <a:spAutoFit/>
          </a:bodyPr>
          <a:lstStyle/>
          <a:p>
            <a:pPr algn="ctr"/>
            <a:r>
              <a:rPr lang="ca-ES" sz="1600" spc="300" baseline="30000" dirty="0">
                <a:latin typeface="Lato" panose="020F0502020204030203" pitchFamily="34" charset="77"/>
                <a:ea typeface="Futura Medium" charset="0"/>
                <a:cs typeface="Futura Medium" charset="0"/>
              </a:rPr>
              <a:t>PLA DE TREBALL ESCOLA </a:t>
            </a:r>
            <a:r>
              <a:rPr lang="es-ES" sz="1600" spc="300" baseline="30000" dirty="0">
                <a:latin typeface="Lato" panose="020F0502020204030203" pitchFamily="34" charset="77"/>
                <a:ea typeface="Futura Medium" charset="0"/>
                <a:cs typeface="Futura Medium" charset="0"/>
              </a:rPr>
              <a:t>MAS MARIA</a:t>
            </a:r>
            <a:endParaRPr lang="ca-ES" sz="1600" spc="300" baseline="30000" dirty="0">
              <a:latin typeface="Lato" panose="020F0502020204030203" pitchFamily="34" charset="77"/>
              <a:ea typeface="Futura Medium" charset="0"/>
              <a:cs typeface="Futura Medium" charset="0"/>
            </a:endParaRPr>
          </a:p>
        </p:txBody>
      </p:sp>
      <p:sp>
        <p:nvSpPr>
          <p:cNvPr id="10" name="TextBox 1">
            <a:extLst>
              <a:ext uri="{FF2B5EF4-FFF2-40B4-BE49-F238E27FC236}">
                <a16:creationId xmlns:a16="http://schemas.microsoft.com/office/drawing/2014/main" xmlns="" id="{9DA73B0F-B2FF-49D1-917F-F698D598FBFA}"/>
              </a:ext>
            </a:extLst>
          </p:cNvPr>
          <p:cNvSpPr txBox="1"/>
          <p:nvPr/>
        </p:nvSpPr>
        <p:spPr>
          <a:xfrm>
            <a:off x="1164886" y="819207"/>
            <a:ext cx="9851880" cy="276999"/>
          </a:xfrm>
          <a:prstGeom prst="rect">
            <a:avLst/>
          </a:prstGeom>
          <a:noFill/>
        </p:spPr>
        <p:txBody>
          <a:bodyPr wrap="square" rtlCol="0">
            <a:spAutoFit/>
          </a:bodyPr>
          <a:lstStyle/>
          <a:p>
            <a:pPr algn="ctr"/>
            <a:r>
              <a:rPr lang="ca-ES" b="1" spc="300" baseline="30000" dirty="0">
                <a:solidFill>
                  <a:srgbClr val="197363"/>
                </a:solidFill>
                <a:latin typeface="Lato Black" panose="020F0502020204030203" pitchFamily="34" charset="77"/>
                <a:ea typeface="Futura Medium" charset="0"/>
                <a:cs typeface="Futura Medium" charset="0"/>
              </a:rPr>
              <a:t>4.1. JORNADES GASTRONÒMIQUES – VISIÓ GLOBAL</a:t>
            </a:r>
            <a:endParaRPr lang="ca-ES" spc="300" baseline="30000" dirty="0">
              <a:solidFill>
                <a:srgbClr val="197363"/>
              </a:solidFill>
              <a:latin typeface="Lato" panose="020F0502020204030203" pitchFamily="34" charset="77"/>
              <a:ea typeface="Futura Medium" charset="0"/>
              <a:cs typeface="Futura Medium" charset="0"/>
            </a:endParaRPr>
          </a:p>
        </p:txBody>
      </p:sp>
      <p:sp>
        <p:nvSpPr>
          <p:cNvPr id="2" name="Rectangle 2">
            <a:extLst>
              <a:ext uri="{FF2B5EF4-FFF2-40B4-BE49-F238E27FC236}">
                <a16:creationId xmlns:a16="http://schemas.microsoft.com/office/drawing/2014/main" xmlns="" id="{3C5CC604-50CB-4B8F-B7D1-D773DB24D6E6}"/>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a-ES" dirty="0"/>
          </a:p>
        </p:txBody>
      </p:sp>
      <p:sp>
        <p:nvSpPr>
          <p:cNvPr id="8" name="TextBox 2">
            <a:extLst>
              <a:ext uri="{FF2B5EF4-FFF2-40B4-BE49-F238E27FC236}">
                <a16:creationId xmlns:a16="http://schemas.microsoft.com/office/drawing/2014/main" xmlns="" id="{D228295D-4508-4D2C-B7CA-BB822A103418}"/>
              </a:ext>
            </a:extLst>
          </p:cNvPr>
          <p:cNvSpPr txBox="1"/>
          <p:nvPr/>
        </p:nvSpPr>
        <p:spPr>
          <a:xfrm>
            <a:off x="1245798" y="2591642"/>
            <a:ext cx="1170595" cy="235962"/>
          </a:xfrm>
          <a:prstGeom prst="rect">
            <a:avLst/>
          </a:prstGeom>
          <a:noFill/>
        </p:spPr>
        <p:txBody>
          <a:bodyPr wrap="square" rtlCol="0">
            <a:spAutoFit/>
          </a:bodyPr>
          <a:lstStyle>
            <a:defPPr>
              <a:defRPr lang="en-US"/>
            </a:defPPr>
            <a:lvl1pPr>
              <a:defRPr sz="1400" b="1" spc="300" baseline="30000">
                <a:latin typeface="Showcard Gothic" panose="04020904020102020604" pitchFamily="82" charset="0"/>
                <a:ea typeface="Futura Medium" charset="0"/>
                <a:cs typeface="Futura Medium" charset="0"/>
              </a:defRPr>
            </a:lvl1pPr>
          </a:lstStyle>
          <a:p>
            <a:r>
              <a:rPr lang="ca-ES" dirty="0"/>
              <a:t>DEFINICIÓ</a:t>
            </a:r>
          </a:p>
        </p:txBody>
      </p:sp>
      <p:sp>
        <p:nvSpPr>
          <p:cNvPr id="3" name="Rectángulo 2">
            <a:extLst>
              <a:ext uri="{FF2B5EF4-FFF2-40B4-BE49-F238E27FC236}">
                <a16:creationId xmlns:a16="http://schemas.microsoft.com/office/drawing/2014/main" xmlns="" id="{43701AD5-4584-4192-BCCB-B983C1C03755}"/>
              </a:ext>
            </a:extLst>
          </p:cNvPr>
          <p:cNvSpPr/>
          <p:nvPr/>
        </p:nvSpPr>
        <p:spPr>
          <a:xfrm>
            <a:off x="943961" y="2986155"/>
            <a:ext cx="1631288" cy="1169551"/>
          </a:xfrm>
          <a:prstGeom prst="rect">
            <a:avLst/>
          </a:prstGeom>
        </p:spPr>
        <p:txBody>
          <a:bodyPr wrap="square">
            <a:spAutoFit/>
          </a:bodyPr>
          <a:lstStyle/>
          <a:p>
            <a:pPr algn="just">
              <a:spcAft>
                <a:spcPts val="1000"/>
              </a:spcAft>
            </a:pPr>
            <a:r>
              <a:rPr lang="ca-ES" sz="1000" dirty="0">
                <a:latin typeface="Lato" panose="020F0502020204030203" pitchFamily="34" charset="0"/>
              </a:rPr>
              <a:t>Es tracta  d’un projecte en el que es duen a terme unes Jornades temàtiques tractant transversalment diferents aspectes. El nexe d’unió serà sempre la gastronomia.</a:t>
            </a:r>
          </a:p>
        </p:txBody>
      </p:sp>
      <p:sp>
        <p:nvSpPr>
          <p:cNvPr id="11" name="TextBox 2">
            <a:extLst>
              <a:ext uri="{FF2B5EF4-FFF2-40B4-BE49-F238E27FC236}">
                <a16:creationId xmlns:a16="http://schemas.microsoft.com/office/drawing/2014/main" xmlns="" id="{ADB0C4B8-A70E-4172-A520-4C45E7A39C07}"/>
              </a:ext>
            </a:extLst>
          </p:cNvPr>
          <p:cNvSpPr txBox="1"/>
          <p:nvPr/>
        </p:nvSpPr>
        <p:spPr>
          <a:xfrm>
            <a:off x="3466819" y="2528155"/>
            <a:ext cx="1039968" cy="235962"/>
          </a:xfrm>
          <a:prstGeom prst="rect">
            <a:avLst/>
          </a:prstGeom>
          <a:noFill/>
        </p:spPr>
        <p:txBody>
          <a:bodyPr wrap="square" rtlCol="0">
            <a:spAutoFit/>
          </a:bodyPr>
          <a:lstStyle/>
          <a:p>
            <a:r>
              <a:rPr lang="ca-ES" sz="1400" b="1" spc="300" baseline="30000" dirty="0">
                <a:latin typeface="Showcard Gothic" panose="04020904020102020604" pitchFamily="82" charset="0"/>
                <a:ea typeface="Futura Medium" charset="0"/>
                <a:cs typeface="Futura Medium" charset="0"/>
              </a:rPr>
              <a:t>OBJECTIU</a:t>
            </a:r>
          </a:p>
        </p:txBody>
      </p:sp>
      <p:sp>
        <p:nvSpPr>
          <p:cNvPr id="5" name="Rectángulo 4">
            <a:extLst>
              <a:ext uri="{FF2B5EF4-FFF2-40B4-BE49-F238E27FC236}">
                <a16:creationId xmlns:a16="http://schemas.microsoft.com/office/drawing/2014/main" xmlns="" id="{1F7DB1EA-7044-41A1-A1F7-81A81D84CB40}"/>
              </a:ext>
            </a:extLst>
          </p:cNvPr>
          <p:cNvSpPr/>
          <p:nvPr/>
        </p:nvSpPr>
        <p:spPr>
          <a:xfrm>
            <a:off x="5441131" y="2958456"/>
            <a:ext cx="1294533" cy="553998"/>
          </a:xfrm>
          <a:prstGeom prst="rect">
            <a:avLst/>
          </a:prstGeom>
        </p:spPr>
        <p:txBody>
          <a:bodyPr wrap="square">
            <a:spAutoFit/>
          </a:bodyPr>
          <a:lstStyle/>
          <a:p>
            <a:pPr algn="just"/>
            <a:r>
              <a:rPr lang="ca-ES" sz="1000" dirty="0">
                <a:latin typeface="Lato" panose="020F0502020204030203" pitchFamily="34" charset="0"/>
              </a:rPr>
              <a:t>Se’n realitzaran 9; una per mes des d’octubre fins juny.</a:t>
            </a:r>
          </a:p>
        </p:txBody>
      </p:sp>
      <p:sp>
        <p:nvSpPr>
          <p:cNvPr id="16" name="Rectángulo 15">
            <a:extLst>
              <a:ext uri="{FF2B5EF4-FFF2-40B4-BE49-F238E27FC236}">
                <a16:creationId xmlns:a16="http://schemas.microsoft.com/office/drawing/2014/main" xmlns="" id="{E041C2BF-4B6F-435D-840C-B5985B9E9021}"/>
              </a:ext>
            </a:extLst>
          </p:cNvPr>
          <p:cNvSpPr/>
          <p:nvPr/>
        </p:nvSpPr>
        <p:spPr>
          <a:xfrm>
            <a:off x="3097289" y="2993703"/>
            <a:ext cx="1698646" cy="1323439"/>
          </a:xfrm>
          <a:prstGeom prst="rect">
            <a:avLst/>
          </a:prstGeom>
        </p:spPr>
        <p:txBody>
          <a:bodyPr wrap="square">
            <a:spAutoFit/>
          </a:bodyPr>
          <a:lstStyle/>
          <a:p>
            <a:pPr algn="just"/>
            <a:r>
              <a:rPr lang="ca-ES" sz="1000" dirty="0">
                <a:latin typeface="Lato" panose="020F0502020204030203" pitchFamily="34" charset="0"/>
              </a:rPr>
              <a:t>Cada Jornada serà diferent, i per tant el que aprenguem també ho serà.. Sempre vetllant el treball de bons hàbits alimentaris, actitud i socialització, convivència i temps de lleure.</a:t>
            </a:r>
          </a:p>
        </p:txBody>
      </p:sp>
      <p:sp>
        <p:nvSpPr>
          <p:cNvPr id="19" name="Rectángulo 18">
            <a:extLst>
              <a:ext uri="{FF2B5EF4-FFF2-40B4-BE49-F238E27FC236}">
                <a16:creationId xmlns:a16="http://schemas.microsoft.com/office/drawing/2014/main" xmlns="" id="{34B9B095-666E-41B5-A669-C926B1D8691A}"/>
              </a:ext>
            </a:extLst>
          </p:cNvPr>
          <p:cNvSpPr/>
          <p:nvPr/>
        </p:nvSpPr>
        <p:spPr>
          <a:xfrm>
            <a:off x="10004258" y="2926135"/>
            <a:ext cx="1357209" cy="553998"/>
          </a:xfrm>
          <a:prstGeom prst="rect">
            <a:avLst/>
          </a:prstGeom>
        </p:spPr>
        <p:txBody>
          <a:bodyPr wrap="square">
            <a:spAutoFit/>
          </a:bodyPr>
          <a:lstStyle/>
          <a:p>
            <a:pPr algn="just"/>
            <a:r>
              <a:rPr lang="ca-ES" sz="1000" dirty="0">
                <a:latin typeface="Lato" panose="020F0502020204030203" pitchFamily="34" charset="0"/>
              </a:rPr>
              <a:t>HI participaran sempre els equips de monitors de cuina.</a:t>
            </a:r>
          </a:p>
        </p:txBody>
      </p:sp>
      <p:sp>
        <p:nvSpPr>
          <p:cNvPr id="20" name="Rectángulo 19">
            <a:extLst>
              <a:ext uri="{FF2B5EF4-FFF2-40B4-BE49-F238E27FC236}">
                <a16:creationId xmlns:a16="http://schemas.microsoft.com/office/drawing/2014/main" xmlns="" id="{33426B6C-EAE3-47BB-AD9D-18404C039082}"/>
              </a:ext>
            </a:extLst>
          </p:cNvPr>
          <p:cNvSpPr/>
          <p:nvPr/>
        </p:nvSpPr>
        <p:spPr>
          <a:xfrm>
            <a:off x="7578786" y="2946233"/>
            <a:ext cx="1549852" cy="1169551"/>
          </a:xfrm>
          <a:prstGeom prst="rect">
            <a:avLst/>
          </a:prstGeom>
        </p:spPr>
        <p:txBody>
          <a:bodyPr wrap="square">
            <a:spAutoFit/>
          </a:bodyPr>
          <a:lstStyle/>
          <a:p>
            <a:pPr algn="just"/>
            <a:r>
              <a:rPr lang="ca-ES" sz="1000" dirty="0">
                <a:latin typeface="Lato" panose="020F0502020204030203" pitchFamily="34" charset="0"/>
              </a:rPr>
              <a:t>Presentació del projecte amb el pla de treball, </a:t>
            </a:r>
            <a:r>
              <a:rPr lang="ca-ES" sz="1000" dirty="0" err="1">
                <a:latin typeface="Lato" panose="020F0502020204030203" pitchFamily="34" charset="0"/>
              </a:rPr>
              <a:t>newsletters</a:t>
            </a:r>
            <a:r>
              <a:rPr lang="ca-ES" sz="1000" dirty="0">
                <a:latin typeface="Lato" panose="020F0502020204030203" pitchFamily="34" charset="0"/>
              </a:rPr>
              <a:t> </a:t>
            </a:r>
            <a:r>
              <a:rPr lang="ca-ES" sz="1000" dirty="0" smtClean="0">
                <a:latin typeface="Lato" panose="020F0502020204030203" pitchFamily="34" charset="0"/>
              </a:rPr>
              <a:t>informatius </a:t>
            </a:r>
            <a:r>
              <a:rPr lang="ca-ES" sz="1000" dirty="0">
                <a:latin typeface="Lato" panose="020F0502020204030203" pitchFamily="34" charset="0"/>
              </a:rPr>
              <a:t>a les </a:t>
            </a:r>
            <a:r>
              <a:rPr lang="ca-ES" sz="1000" dirty="0" smtClean="0">
                <a:latin typeface="Lato" panose="020F0502020204030203" pitchFamily="34" charset="0"/>
              </a:rPr>
              <a:t>famílies</a:t>
            </a:r>
            <a:r>
              <a:rPr lang="ca-ES" sz="1000" dirty="0">
                <a:latin typeface="Lato" panose="020F0502020204030203" pitchFamily="34" charset="0"/>
              </a:rPr>
              <a:t>, cartells informatius i informes amb els resultats (avaluacions).</a:t>
            </a:r>
          </a:p>
        </p:txBody>
      </p:sp>
      <p:pic>
        <p:nvPicPr>
          <p:cNvPr id="22" name="Imagen 21">
            <a:extLst>
              <a:ext uri="{FF2B5EF4-FFF2-40B4-BE49-F238E27FC236}">
                <a16:creationId xmlns:a16="http://schemas.microsoft.com/office/drawing/2014/main" xmlns="" id="{6F93C68C-16CD-40FE-9CBA-4D051326013B}"/>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3">
                    <a14:imgEffect>
                      <a14:colorTemperature colorTemp="5582"/>
                    </a14:imgEffect>
                    <a14:imgEffect>
                      <a14:saturation sat="0"/>
                    </a14:imgEffect>
                  </a14:imgLayer>
                </a14:imgProps>
              </a:ext>
              <a:ext uri="{28A0092B-C50C-407E-A947-70E740481C1C}">
                <a14:useLocalDpi xmlns:a14="http://schemas.microsoft.com/office/drawing/2010/main" val="0"/>
              </a:ext>
            </a:extLst>
          </a:blip>
          <a:stretch>
            <a:fillRect/>
          </a:stretch>
        </p:blipFill>
        <p:spPr>
          <a:xfrm>
            <a:off x="5478117" y="2233126"/>
            <a:ext cx="1220562" cy="669095"/>
          </a:xfrm>
          <a:prstGeom prst="rect">
            <a:avLst/>
          </a:prstGeom>
        </p:spPr>
      </p:pic>
      <p:pic>
        <p:nvPicPr>
          <p:cNvPr id="24" name="Imagen 23">
            <a:extLst>
              <a:ext uri="{FF2B5EF4-FFF2-40B4-BE49-F238E27FC236}">
                <a16:creationId xmlns:a16="http://schemas.microsoft.com/office/drawing/2014/main" xmlns="" id="{2BD90800-639D-43B4-9ACA-38568519E109}"/>
              </a:ext>
            </a:extLst>
          </p:cNvPr>
          <p:cNvPicPr>
            <a:picLocks noChangeAspect="1"/>
          </p:cNvPicPr>
          <p:nvPr/>
        </p:nvPicPr>
        <p:blipFill>
          <a:blip r:embed="rId6">
            <a:duotone>
              <a:schemeClr val="accent3">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7724776" y="2162475"/>
            <a:ext cx="1220562" cy="669095"/>
          </a:xfrm>
          <a:prstGeom prst="rect">
            <a:avLst/>
          </a:prstGeom>
        </p:spPr>
      </p:pic>
      <p:sp>
        <p:nvSpPr>
          <p:cNvPr id="13" name="TextBox 2">
            <a:extLst>
              <a:ext uri="{FF2B5EF4-FFF2-40B4-BE49-F238E27FC236}">
                <a16:creationId xmlns:a16="http://schemas.microsoft.com/office/drawing/2014/main" xmlns="" id="{550703B0-1FBD-4FB4-BA6B-C91009F68C35}"/>
              </a:ext>
            </a:extLst>
          </p:cNvPr>
          <p:cNvSpPr txBox="1"/>
          <p:nvPr/>
        </p:nvSpPr>
        <p:spPr>
          <a:xfrm>
            <a:off x="5614247" y="2497022"/>
            <a:ext cx="1320678" cy="235962"/>
          </a:xfrm>
          <a:prstGeom prst="rect">
            <a:avLst/>
          </a:prstGeom>
          <a:noFill/>
        </p:spPr>
        <p:txBody>
          <a:bodyPr wrap="square" rtlCol="0">
            <a:spAutoFit/>
          </a:bodyPr>
          <a:lstStyle>
            <a:defPPr>
              <a:defRPr lang="en-US"/>
            </a:defPPr>
            <a:lvl1pPr>
              <a:defRPr sz="1400" b="1" spc="300" baseline="30000">
                <a:latin typeface="Showcard Gothic" panose="04020904020102020604" pitchFamily="82" charset="0"/>
                <a:ea typeface="Futura Medium" charset="0"/>
                <a:cs typeface="Futura Medium" charset="0"/>
              </a:defRPr>
            </a:lvl1pPr>
          </a:lstStyle>
          <a:p>
            <a:r>
              <a:rPr lang="ca-ES" dirty="0"/>
              <a:t>CALENDARI</a:t>
            </a:r>
          </a:p>
        </p:txBody>
      </p:sp>
      <p:sp>
        <p:nvSpPr>
          <p:cNvPr id="15" name="TextBox 2">
            <a:extLst>
              <a:ext uri="{FF2B5EF4-FFF2-40B4-BE49-F238E27FC236}">
                <a16:creationId xmlns:a16="http://schemas.microsoft.com/office/drawing/2014/main" xmlns="" id="{3E54A903-A5F6-4D91-AEFD-D8FBB2E4477B}"/>
              </a:ext>
            </a:extLst>
          </p:cNvPr>
          <p:cNvSpPr txBox="1"/>
          <p:nvPr/>
        </p:nvSpPr>
        <p:spPr>
          <a:xfrm>
            <a:off x="7752768" y="2446420"/>
            <a:ext cx="1375870" cy="235962"/>
          </a:xfrm>
          <a:prstGeom prst="rect">
            <a:avLst/>
          </a:prstGeom>
          <a:noFill/>
        </p:spPr>
        <p:txBody>
          <a:bodyPr wrap="square" rtlCol="0">
            <a:spAutoFit/>
          </a:bodyPr>
          <a:lstStyle>
            <a:defPPr>
              <a:defRPr lang="en-US"/>
            </a:defPPr>
            <a:lvl1pPr>
              <a:defRPr sz="1400" b="1" spc="300" baseline="30000">
                <a:latin typeface="Showcard Gothic" panose="04020904020102020604" pitchFamily="82" charset="0"/>
                <a:ea typeface="Futura Medium" charset="0"/>
                <a:cs typeface="Futura Medium" charset="0"/>
              </a:defRPr>
            </a:lvl1pPr>
          </a:lstStyle>
          <a:p>
            <a:r>
              <a:rPr lang="ca-ES" dirty="0"/>
              <a:t>COMUNICACIÓ</a:t>
            </a:r>
          </a:p>
        </p:txBody>
      </p:sp>
      <p:pic>
        <p:nvPicPr>
          <p:cNvPr id="25" name="Imagen 24">
            <a:extLst>
              <a:ext uri="{FF2B5EF4-FFF2-40B4-BE49-F238E27FC236}">
                <a16:creationId xmlns:a16="http://schemas.microsoft.com/office/drawing/2014/main" xmlns="" id="{6D362762-A96B-466D-AD41-39838EB82931}"/>
              </a:ext>
            </a:extLst>
          </p:cNvPr>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0044589" y="2155198"/>
            <a:ext cx="1220562" cy="669095"/>
          </a:xfrm>
          <a:prstGeom prst="rect">
            <a:avLst/>
          </a:prstGeom>
        </p:spPr>
      </p:pic>
      <p:sp>
        <p:nvSpPr>
          <p:cNvPr id="26" name="TextBox 2">
            <a:extLst>
              <a:ext uri="{FF2B5EF4-FFF2-40B4-BE49-F238E27FC236}">
                <a16:creationId xmlns:a16="http://schemas.microsoft.com/office/drawing/2014/main" xmlns="" id="{27DF61AD-D72A-4094-A13B-9EB25713C865}"/>
              </a:ext>
            </a:extLst>
          </p:cNvPr>
          <p:cNvSpPr txBox="1"/>
          <p:nvPr/>
        </p:nvSpPr>
        <p:spPr>
          <a:xfrm>
            <a:off x="10042762" y="2419505"/>
            <a:ext cx="1433640" cy="235962"/>
          </a:xfrm>
          <a:prstGeom prst="rect">
            <a:avLst/>
          </a:prstGeom>
          <a:noFill/>
        </p:spPr>
        <p:txBody>
          <a:bodyPr wrap="square" rtlCol="0">
            <a:spAutoFit/>
          </a:bodyPr>
          <a:lstStyle>
            <a:defPPr>
              <a:defRPr lang="en-US"/>
            </a:defPPr>
            <a:lvl1pPr>
              <a:defRPr sz="1400" b="1" spc="300" baseline="30000">
                <a:latin typeface="Showcard Gothic" panose="04020904020102020604" pitchFamily="82" charset="0"/>
                <a:ea typeface="Futura Medium" charset="0"/>
                <a:cs typeface="Futura Medium" charset="0"/>
              </a:defRPr>
            </a:lvl1pPr>
          </a:lstStyle>
          <a:p>
            <a:r>
              <a:rPr lang="ca-ES" dirty="0"/>
              <a:t>PARTICIPANTS</a:t>
            </a:r>
          </a:p>
        </p:txBody>
      </p:sp>
      <p:pic>
        <p:nvPicPr>
          <p:cNvPr id="28" name="Imagen 27">
            <a:extLst>
              <a:ext uri="{FF2B5EF4-FFF2-40B4-BE49-F238E27FC236}">
                <a16:creationId xmlns:a16="http://schemas.microsoft.com/office/drawing/2014/main" xmlns="" id="{CEC2BA17-6624-4B51-A7C6-9D33441BB5AA}"/>
              </a:ext>
            </a:extLst>
          </p:cNvP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saturation sat="188000"/>
                    </a14:imgEffect>
                  </a14:imgLayer>
                </a14:imgProps>
              </a:ext>
              <a:ext uri="{28A0092B-C50C-407E-A947-70E740481C1C}">
                <a14:useLocalDpi xmlns:a14="http://schemas.microsoft.com/office/drawing/2010/main" val="0"/>
              </a:ext>
            </a:extLst>
          </a:blip>
          <a:srcRect l="5895" b="12778"/>
          <a:stretch/>
        </p:blipFill>
        <p:spPr>
          <a:xfrm>
            <a:off x="6193111" y="5653352"/>
            <a:ext cx="3119314" cy="1204648"/>
          </a:xfrm>
          <a:prstGeom prst="rect">
            <a:avLst/>
          </a:prstGeom>
        </p:spPr>
      </p:pic>
      <p:pic>
        <p:nvPicPr>
          <p:cNvPr id="30" name="Imagen 29">
            <a:extLst>
              <a:ext uri="{FF2B5EF4-FFF2-40B4-BE49-F238E27FC236}">
                <a16:creationId xmlns:a16="http://schemas.microsoft.com/office/drawing/2014/main" xmlns="" id="{551807E9-C284-4425-8EC9-26004C8701BD}"/>
              </a:ext>
            </a:extLst>
          </p:cNvPr>
          <p:cNvPicPr>
            <a:picLocks noChangeAspect="1"/>
          </p:cNvPicPr>
          <p:nvPr/>
        </p:nvPicPr>
        <p:blipFill rotWithShape="1">
          <a:blip r:embed="rId9">
            <a:extLst>
              <a:ext uri="{28A0092B-C50C-407E-A947-70E740481C1C}">
                <a14:useLocalDpi xmlns:a14="http://schemas.microsoft.com/office/drawing/2010/main" val="0"/>
              </a:ext>
            </a:extLst>
          </a:blip>
          <a:srcRect l="16441" t="6061" r="10572"/>
          <a:stretch/>
        </p:blipFill>
        <p:spPr>
          <a:xfrm>
            <a:off x="9246678" y="4500562"/>
            <a:ext cx="1592168" cy="2049233"/>
          </a:xfrm>
          <a:prstGeom prst="rect">
            <a:avLst/>
          </a:prstGeom>
        </p:spPr>
      </p:pic>
      <p:pic>
        <p:nvPicPr>
          <p:cNvPr id="23" name="Imagen 22">
            <a:extLst>
              <a:ext uri="{FF2B5EF4-FFF2-40B4-BE49-F238E27FC236}">
                <a16:creationId xmlns:a16="http://schemas.microsoft.com/office/drawing/2014/main" xmlns="" id="{8ACA4394-F9D6-4FFE-A1C3-660B05E381B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6490" r="46926"/>
          <a:stretch/>
        </p:blipFill>
        <p:spPr>
          <a:xfrm flipH="1">
            <a:off x="9356380" y="5359960"/>
            <a:ext cx="58026" cy="881312"/>
          </a:xfrm>
          <a:prstGeom prst="rect">
            <a:avLst/>
          </a:prstGeom>
        </p:spPr>
      </p:pic>
    </p:spTree>
    <p:extLst>
      <p:ext uri="{BB962C8B-B14F-4D97-AF65-F5344CB8AC3E}">
        <p14:creationId xmlns:p14="http://schemas.microsoft.com/office/powerpoint/2010/main" val="2131376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p:nvPr/>
        </p:nvSpPr>
        <p:spPr>
          <a:xfrm>
            <a:off x="5580120" y="535259"/>
            <a:ext cx="6100764" cy="379591"/>
          </a:xfrm>
          <a:prstGeom prst="rect">
            <a:avLst/>
          </a:prstGeom>
          <a:noFill/>
        </p:spPr>
        <p:txBody>
          <a:bodyPr wrap="square" rtlCol="0">
            <a:spAutoFit/>
          </a:bodyPr>
          <a:lstStyle/>
          <a:p>
            <a:r>
              <a:rPr lang="en-US" sz="2800" baseline="30000" dirty="0">
                <a:solidFill>
                  <a:prstClr val="white"/>
                </a:solidFill>
                <a:latin typeface="Futura Medium" charset="0"/>
                <a:ea typeface="Futura Medium" charset="0"/>
                <a:cs typeface="Futura Medium" charset="0"/>
              </a:rPr>
              <a:t>CASO CL</a:t>
            </a:r>
            <a:r>
              <a:rPr lang="es-ES" sz="2800" baseline="30000" dirty="0">
                <a:solidFill>
                  <a:prstClr val="white"/>
                </a:solidFill>
                <a:latin typeface="Futura Medium" charset="0"/>
                <a:ea typeface="Futura Medium" charset="0"/>
                <a:cs typeface="Futura Medium" charset="0"/>
              </a:rPr>
              <a:t>ÍNICO </a:t>
            </a:r>
            <a:r>
              <a:rPr lang="en-US" sz="2800" baseline="30000" dirty="0">
                <a:solidFill>
                  <a:prstClr val="white"/>
                </a:solidFill>
                <a:latin typeface="Futura Medium" charset="0"/>
                <a:ea typeface="Futura Medium" charset="0"/>
                <a:cs typeface="Futura Medium" charset="0"/>
              </a:rPr>
              <a:t>I XXXXX XXXXX XX XXXXXX</a:t>
            </a:r>
          </a:p>
        </p:txBody>
      </p:sp>
      <p:sp>
        <p:nvSpPr>
          <p:cNvPr id="7" name="TextBox 1">
            <a:extLst>
              <a:ext uri="{FF2B5EF4-FFF2-40B4-BE49-F238E27FC236}">
                <a16:creationId xmlns:a16="http://schemas.microsoft.com/office/drawing/2014/main" xmlns="" id="{FC6A6ABB-F714-46F3-9761-EDD8B7046687}"/>
              </a:ext>
            </a:extLst>
          </p:cNvPr>
          <p:cNvSpPr txBox="1"/>
          <p:nvPr/>
        </p:nvSpPr>
        <p:spPr>
          <a:xfrm>
            <a:off x="1224880" y="437606"/>
            <a:ext cx="9851880" cy="338554"/>
          </a:xfrm>
          <a:prstGeom prst="rect">
            <a:avLst/>
          </a:prstGeom>
          <a:noFill/>
        </p:spPr>
        <p:txBody>
          <a:bodyPr wrap="square" rtlCol="0">
            <a:spAutoFit/>
          </a:bodyPr>
          <a:lstStyle/>
          <a:p>
            <a:pPr algn="ctr"/>
            <a:r>
              <a:rPr lang="es-ES" sz="1600" spc="300" baseline="30000" dirty="0">
                <a:solidFill>
                  <a:prstClr val="black"/>
                </a:solidFill>
                <a:latin typeface="Lato" panose="020F0502020204030203" pitchFamily="34" charset="77"/>
                <a:ea typeface="Futura Medium" charset="0"/>
                <a:cs typeface="Futura Medium" charset="0"/>
              </a:rPr>
              <a:t>PLA DE TREBALL ESCOLA MAS</a:t>
            </a:r>
            <a:r>
              <a:rPr lang="es-ES" sz="1600" spc="300" dirty="0">
                <a:solidFill>
                  <a:prstClr val="black"/>
                </a:solidFill>
                <a:latin typeface="Lato" panose="020F0502020204030203" pitchFamily="34" charset="77"/>
                <a:ea typeface="Futura Medium" charset="0"/>
                <a:cs typeface="Futura Medium" charset="0"/>
              </a:rPr>
              <a:t> MARIA</a:t>
            </a:r>
            <a:endParaRPr lang="es-ES" sz="1600" spc="300" baseline="30000" dirty="0">
              <a:solidFill>
                <a:prstClr val="black"/>
              </a:solidFill>
              <a:latin typeface="Lato" panose="020F0502020204030203" pitchFamily="34" charset="77"/>
              <a:ea typeface="Futura Medium" charset="0"/>
              <a:cs typeface="Futura Medium" charset="0"/>
            </a:endParaRPr>
          </a:p>
        </p:txBody>
      </p:sp>
      <p:sp>
        <p:nvSpPr>
          <p:cNvPr id="2" name="Rectangle 2">
            <a:extLst>
              <a:ext uri="{FF2B5EF4-FFF2-40B4-BE49-F238E27FC236}">
                <a16:creationId xmlns:a16="http://schemas.microsoft.com/office/drawing/2014/main" xmlns="" id="{3C5CC604-50CB-4B8F-B7D1-D773DB24D6E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solidFill>
                <a:prstClr val="black"/>
              </a:solidFill>
            </a:endParaRPr>
          </a:p>
        </p:txBody>
      </p:sp>
      <p:sp>
        <p:nvSpPr>
          <p:cNvPr id="13" name="TextBox 1">
            <a:extLst>
              <a:ext uri="{FF2B5EF4-FFF2-40B4-BE49-F238E27FC236}">
                <a16:creationId xmlns:a16="http://schemas.microsoft.com/office/drawing/2014/main" xmlns="" id="{B357BB78-25A5-4C07-83A9-2AC5D48CE462}"/>
              </a:ext>
            </a:extLst>
          </p:cNvPr>
          <p:cNvSpPr txBox="1"/>
          <p:nvPr/>
        </p:nvSpPr>
        <p:spPr>
          <a:xfrm>
            <a:off x="1197751" y="819491"/>
            <a:ext cx="9851880" cy="276999"/>
          </a:xfrm>
          <a:prstGeom prst="rect">
            <a:avLst/>
          </a:prstGeom>
          <a:noFill/>
        </p:spPr>
        <p:txBody>
          <a:bodyPr wrap="square" rtlCol="0">
            <a:spAutoFit/>
          </a:bodyPr>
          <a:lstStyle/>
          <a:p>
            <a:pPr algn="ctr"/>
            <a:r>
              <a:rPr lang="es-ES" b="1" spc="300" baseline="30000" dirty="0">
                <a:solidFill>
                  <a:srgbClr val="197363"/>
                </a:solidFill>
                <a:latin typeface="Lato Black" panose="020F0502020204030203" pitchFamily="34" charset="77"/>
                <a:ea typeface="Futura Medium" charset="0"/>
                <a:cs typeface="Futura Medium" charset="0"/>
              </a:rPr>
              <a:t>4.1. JORNADES GASTRONÒMIQUES - CALENDARI</a:t>
            </a:r>
            <a:endParaRPr lang="es-ES" spc="300" baseline="30000" dirty="0">
              <a:solidFill>
                <a:srgbClr val="197363"/>
              </a:solidFill>
              <a:latin typeface="Lato" panose="020F0502020204030203" pitchFamily="34" charset="77"/>
              <a:ea typeface="Futura Medium" charset="0"/>
              <a:cs typeface="Futura Medium" charset="0"/>
            </a:endParaRPr>
          </a:p>
        </p:txBody>
      </p:sp>
      <p:pic>
        <p:nvPicPr>
          <p:cNvPr id="39" name="Imagen 38">
            <a:extLst>
              <a:ext uri="{FF2B5EF4-FFF2-40B4-BE49-F238E27FC236}">
                <a16:creationId xmlns:a16="http://schemas.microsoft.com/office/drawing/2014/main" xmlns="" id="{4B5D894E-4228-42D8-B9CD-F2AC67FE27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9215" y="1535430"/>
            <a:ext cx="2007184" cy="1642977"/>
          </a:xfrm>
          <a:prstGeom prst="rect">
            <a:avLst/>
          </a:prstGeom>
        </p:spPr>
      </p:pic>
      <p:pic>
        <p:nvPicPr>
          <p:cNvPr id="41" name="Imagen 40">
            <a:extLst>
              <a:ext uri="{FF2B5EF4-FFF2-40B4-BE49-F238E27FC236}">
                <a16:creationId xmlns:a16="http://schemas.microsoft.com/office/drawing/2014/main" xmlns="" id="{8A1BA832-553C-40BB-A51A-0D719681E7FF}"/>
              </a:ext>
            </a:extLst>
          </p:cNvPr>
          <p:cNvPicPr>
            <a:picLocks noChangeAspect="1"/>
          </p:cNvPicPr>
          <p:nvPr/>
        </p:nvPicPr>
        <p:blipFill rotWithShape="1">
          <a:blip r:embed="rId3">
            <a:extLst>
              <a:ext uri="{28A0092B-C50C-407E-A947-70E740481C1C}">
                <a14:useLocalDpi xmlns:a14="http://schemas.microsoft.com/office/drawing/2010/main" val="0"/>
              </a:ext>
            </a:extLst>
          </a:blip>
          <a:srcRect l="8572" t="7894" b="5911"/>
          <a:stretch/>
        </p:blipFill>
        <p:spPr>
          <a:xfrm>
            <a:off x="9071942" y="5112312"/>
            <a:ext cx="1806891" cy="1703473"/>
          </a:xfrm>
          <a:prstGeom prst="rect">
            <a:avLst/>
          </a:prstGeom>
        </p:spPr>
      </p:pic>
      <p:sp>
        <p:nvSpPr>
          <p:cNvPr id="26" name="Rectángulo 25">
            <a:extLst>
              <a:ext uri="{FF2B5EF4-FFF2-40B4-BE49-F238E27FC236}">
                <a16:creationId xmlns:a16="http://schemas.microsoft.com/office/drawing/2014/main" xmlns="" id="{F23B42DE-7862-43D6-BF63-062EF04214B8}"/>
              </a:ext>
            </a:extLst>
          </p:cNvPr>
          <p:cNvSpPr/>
          <p:nvPr/>
        </p:nvSpPr>
        <p:spPr>
          <a:xfrm>
            <a:off x="0" y="3456555"/>
            <a:ext cx="12192000" cy="359875"/>
          </a:xfrm>
          <a:prstGeom prst="rect">
            <a:avLst/>
          </a:prstGeom>
          <a:solidFill>
            <a:srgbClr val="0083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prstClr val="white"/>
              </a:solidFill>
            </a:endParaRPr>
          </a:p>
        </p:txBody>
      </p:sp>
      <p:grpSp>
        <p:nvGrpSpPr>
          <p:cNvPr id="31" name="Grupo 30"/>
          <p:cNvGrpSpPr/>
          <p:nvPr/>
        </p:nvGrpSpPr>
        <p:grpSpPr>
          <a:xfrm>
            <a:off x="170091" y="3490966"/>
            <a:ext cx="11869417" cy="1425100"/>
            <a:chOff x="180975" y="3356410"/>
            <a:chExt cx="11869417" cy="1425100"/>
          </a:xfrm>
        </p:grpSpPr>
        <p:sp>
          <p:nvSpPr>
            <p:cNvPr id="33" name="Rectángulo 32">
              <a:extLst>
                <a:ext uri="{FF2B5EF4-FFF2-40B4-BE49-F238E27FC236}">
                  <a16:creationId xmlns:a16="http://schemas.microsoft.com/office/drawing/2014/main" xmlns="" id="{732C8374-E7D3-4B01-A6BD-23496E880E98}"/>
                </a:ext>
              </a:extLst>
            </p:cNvPr>
            <p:cNvSpPr/>
            <p:nvPr/>
          </p:nvSpPr>
          <p:spPr>
            <a:xfrm>
              <a:off x="10802617" y="3628979"/>
              <a:ext cx="1247775" cy="1152525"/>
            </a:xfrm>
            <a:prstGeom prst="rect">
              <a:avLst/>
            </a:prstGeom>
            <a:gradFill flip="none" rotWithShape="1">
              <a:gsLst>
                <a:gs pos="0">
                  <a:srgbClr val="E2D6B5">
                    <a:tint val="66000"/>
                    <a:satMod val="160000"/>
                  </a:srgbClr>
                </a:gs>
                <a:gs pos="50000">
                  <a:srgbClr val="E2D6B5">
                    <a:tint val="44500"/>
                    <a:satMod val="160000"/>
                  </a:srgbClr>
                </a:gs>
                <a:gs pos="100000">
                  <a:srgbClr val="E2D6B5">
                    <a:tint val="23500"/>
                    <a:satMod val="160000"/>
                  </a:srgbClr>
                </a:gs>
              </a:gsLst>
              <a:lin ang="2700000" scaled="1"/>
              <a:tileRect/>
            </a:gradFill>
            <a:ln w="12700">
              <a:solidFill>
                <a:srgbClr val="E2D6B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400" dirty="0" err="1" smtClean="0">
                  <a:solidFill>
                    <a:prstClr val="black"/>
                  </a:solidFill>
                  <a:latin typeface="Lato" panose="020F0502020204030203" pitchFamily="34" charset="0"/>
                </a:rPr>
                <a:t>Setmana</a:t>
              </a:r>
              <a:r>
                <a:rPr lang="es-ES" sz="1400" dirty="0" smtClean="0">
                  <a:solidFill>
                    <a:prstClr val="black"/>
                  </a:solidFill>
                  <a:latin typeface="Lato" panose="020F0502020204030203" pitchFamily="34" charset="0"/>
                </a:rPr>
                <a:t> de </a:t>
              </a:r>
              <a:r>
                <a:rPr lang="es-ES" sz="1400" dirty="0" err="1" smtClean="0">
                  <a:solidFill>
                    <a:prstClr val="black"/>
                  </a:solidFill>
                  <a:latin typeface="Lato" panose="020F0502020204030203" pitchFamily="34" charset="0"/>
                </a:rPr>
                <a:t>l’esport</a:t>
              </a:r>
              <a:endParaRPr lang="es-ES" sz="1400" dirty="0">
                <a:solidFill>
                  <a:prstClr val="black"/>
                </a:solidFill>
                <a:latin typeface="Lato" panose="020F0502020204030203" pitchFamily="34" charset="0"/>
              </a:endParaRPr>
            </a:p>
            <a:p>
              <a:pPr algn="ctr"/>
              <a:r>
                <a:rPr lang="es-ES" sz="1400" dirty="0" err="1" smtClean="0">
                  <a:solidFill>
                    <a:prstClr val="black"/>
                  </a:solidFill>
                  <a:latin typeface="Lato" panose="020F0502020204030203" pitchFamily="34" charset="0"/>
                </a:rPr>
                <a:t>Últim</a:t>
              </a:r>
              <a:r>
                <a:rPr lang="es-ES" sz="1400" dirty="0" smtClean="0">
                  <a:solidFill>
                    <a:prstClr val="black"/>
                  </a:solidFill>
                  <a:latin typeface="Lato" panose="020F0502020204030203" pitchFamily="34" charset="0"/>
                </a:rPr>
                <a:t> </a:t>
              </a:r>
              <a:r>
                <a:rPr lang="es-ES" sz="1400" dirty="0" err="1" smtClean="0">
                  <a:solidFill>
                    <a:prstClr val="black"/>
                  </a:solidFill>
                  <a:latin typeface="Lato" panose="020F0502020204030203" pitchFamily="34" charset="0"/>
                </a:rPr>
                <a:t>dia</a:t>
              </a:r>
              <a:r>
                <a:rPr lang="es-ES" sz="1400" dirty="0" smtClean="0">
                  <a:solidFill>
                    <a:prstClr val="black"/>
                  </a:solidFill>
                  <a:latin typeface="Lato" panose="020F0502020204030203" pitchFamily="34" charset="0"/>
                </a:rPr>
                <a:t>, </a:t>
              </a:r>
              <a:r>
                <a:rPr lang="es-ES" sz="1400" dirty="0" err="1">
                  <a:solidFill>
                    <a:prstClr val="black"/>
                  </a:solidFill>
                  <a:latin typeface="Lato" panose="020F0502020204030203" pitchFamily="34" charset="0"/>
                </a:rPr>
                <a:t>t</a:t>
              </a:r>
              <a:r>
                <a:rPr lang="es-ES" sz="1400" dirty="0" err="1" smtClean="0">
                  <a:solidFill>
                    <a:prstClr val="black"/>
                  </a:solidFill>
                  <a:latin typeface="Lato" panose="020F0502020204030203" pitchFamily="34" charset="0"/>
                </a:rPr>
                <a:t>ria</a:t>
              </a:r>
              <a:r>
                <a:rPr lang="es-ES" sz="1400" dirty="0" smtClean="0">
                  <a:solidFill>
                    <a:prstClr val="black"/>
                  </a:solidFill>
                  <a:latin typeface="Lato" panose="020F0502020204030203" pitchFamily="34" charset="0"/>
                </a:rPr>
                <a:t> del menú, </a:t>
              </a:r>
              <a:r>
                <a:rPr lang="es-ES" sz="1400" dirty="0" err="1" smtClean="0">
                  <a:solidFill>
                    <a:prstClr val="black"/>
                  </a:solidFill>
                  <a:latin typeface="Lato" panose="020F0502020204030203" pitchFamily="34" charset="0"/>
                </a:rPr>
                <a:t>alumnes</a:t>
              </a:r>
              <a:r>
                <a:rPr lang="es-ES" sz="1400" dirty="0" smtClean="0">
                  <a:solidFill>
                    <a:prstClr val="black"/>
                  </a:solidFill>
                  <a:latin typeface="Lato" panose="020F0502020204030203" pitchFamily="34" charset="0"/>
                </a:rPr>
                <a:t> de 6è</a:t>
              </a:r>
            </a:p>
          </p:txBody>
        </p:sp>
        <p:sp>
          <p:nvSpPr>
            <p:cNvPr id="34" name="Rectángulo 33">
              <a:extLst>
                <a:ext uri="{FF2B5EF4-FFF2-40B4-BE49-F238E27FC236}">
                  <a16:creationId xmlns:a16="http://schemas.microsoft.com/office/drawing/2014/main" xmlns="" id="{B8570E69-2FE2-4B37-8B63-521C494476ED}"/>
                </a:ext>
              </a:extLst>
            </p:cNvPr>
            <p:cNvSpPr/>
            <p:nvPr/>
          </p:nvSpPr>
          <p:spPr>
            <a:xfrm>
              <a:off x="9476008" y="3628980"/>
              <a:ext cx="1247775" cy="1152525"/>
            </a:xfrm>
            <a:prstGeom prst="rect">
              <a:avLst/>
            </a:prstGeom>
            <a:gradFill flip="none" rotWithShape="1">
              <a:gsLst>
                <a:gs pos="0">
                  <a:srgbClr val="008376">
                    <a:tint val="66000"/>
                    <a:satMod val="160000"/>
                  </a:srgbClr>
                </a:gs>
                <a:gs pos="50000">
                  <a:srgbClr val="008376">
                    <a:tint val="44500"/>
                    <a:satMod val="160000"/>
                  </a:srgbClr>
                </a:gs>
                <a:gs pos="100000">
                  <a:srgbClr val="008376">
                    <a:tint val="23500"/>
                    <a:satMod val="160000"/>
                  </a:srgbClr>
                </a:gs>
              </a:gsLst>
              <a:lin ang="2700000" scaled="1"/>
              <a:tileRect/>
            </a:gradFill>
            <a:ln w="12700">
              <a:solidFill>
                <a:srgbClr val="00837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400" dirty="0" err="1" smtClean="0">
                  <a:solidFill>
                    <a:prstClr val="black"/>
                  </a:solidFill>
                  <a:latin typeface="Lato" panose="020F0502020204030203" pitchFamily="34" charset="0"/>
                </a:rPr>
                <a:t>Setmana</a:t>
              </a:r>
              <a:r>
                <a:rPr lang="es-ES" sz="1400" dirty="0" smtClean="0">
                  <a:solidFill>
                    <a:prstClr val="black"/>
                  </a:solidFill>
                  <a:latin typeface="Lato" panose="020F0502020204030203" pitchFamily="34" charset="0"/>
                </a:rPr>
                <a:t> de </a:t>
              </a:r>
              <a:r>
                <a:rPr lang="es-ES" sz="1400" dirty="0" err="1" smtClean="0">
                  <a:solidFill>
                    <a:prstClr val="black"/>
                  </a:solidFill>
                  <a:latin typeface="Lato" panose="020F0502020204030203" pitchFamily="34" charset="0"/>
                </a:rPr>
                <a:t>l’art</a:t>
              </a:r>
              <a:endParaRPr lang="es-ES" sz="1400" dirty="0" smtClean="0">
                <a:solidFill>
                  <a:prstClr val="black"/>
                </a:solidFill>
                <a:latin typeface="Lato" panose="020F0502020204030203" pitchFamily="34" charset="0"/>
              </a:endParaRPr>
            </a:p>
            <a:p>
              <a:pPr algn="ctr"/>
              <a:r>
                <a:rPr lang="es-ES" sz="1400" dirty="0" err="1" smtClean="0">
                  <a:solidFill>
                    <a:prstClr val="black"/>
                  </a:solidFill>
                  <a:latin typeface="Lato" panose="020F0502020204030203" pitchFamily="34" charset="0"/>
                </a:rPr>
                <a:t>Juguem</a:t>
              </a:r>
              <a:r>
                <a:rPr lang="es-ES" sz="1400" dirty="0" smtClean="0">
                  <a:solidFill>
                    <a:prstClr val="black"/>
                  </a:solidFill>
                  <a:latin typeface="Lato" panose="020F0502020204030203" pitchFamily="34" charset="0"/>
                </a:rPr>
                <a:t> </a:t>
              </a:r>
              <a:r>
                <a:rPr lang="es-ES" sz="1400" dirty="0" err="1" smtClean="0">
                  <a:solidFill>
                    <a:prstClr val="black"/>
                  </a:solidFill>
                  <a:latin typeface="Lato" panose="020F0502020204030203" pitchFamily="34" charset="0"/>
                </a:rPr>
                <a:t>amb</a:t>
              </a:r>
              <a:r>
                <a:rPr lang="es-ES" sz="1400" dirty="0" smtClean="0">
                  <a:solidFill>
                    <a:prstClr val="black"/>
                  </a:solidFill>
                  <a:latin typeface="Lato" panose="020F0502020204030203" pitchFamily="34" charset="0"/>
                </a:rPr>
                <a:t> </a:t>
              </a:r>
              <a:r>
                <a:rPr lang="es-ES" sz="1400" dirty="0" err="1" smtClean="0">
                  <a:solidFill>
                    <a:prstClr val="black"/>
                  </a:solidFill>
                  <a:latin typeface="Lato" panose="020F0502020204030203" pitchFamily="34" charset="0"/>
                </a:rPr>
                <a:t>els</a:t>
              </a:r>
              <a:r>
                <a:rPr lang="es-ES" sz="1400" dirty="0" smtClean="0">
                  <a:solidFill>
                    <a:prstClr val="black"/>
                  </a:solidFill>
                  <a:latin typeface="Lato" panose="020F0502020204030203" pitchFamily="34" charset="0"/>
                </a:rPr>
                <a:t> </a:t>
              </a:r>
              <a:r>
                <a:rPr lang="es-ES" sz="1400" dirty="0" err="1" smtClean="0">
                  <a:solidFill>
                    <a:prstClr val="black"/>
                  </a:solidFill>
                  <a:latin typeface="Lato" panose="020F0502020204030203" pitchFamily="34" charset="0"/>
                </a:rPr>
                <a:t>colors</a:t>
              </a:r>
              <a:r>
                <a:rPr lang="es-ES" sz="1400" dirty="0" smtClean="0">
                  <a:solidFill>
                    <a:prstClr val="black"/>
                  </a:solidFill>
                  <a:latin typeface="Lato" panose="020F0502020204030203" pitchFamily="34" charset="0"/>
                </a:rPr>
                <a:t> </a:t>
              </a:r>
              <a:r>
                <a:rPr lang="es-ES" sz="1400" dirty="0" err="1" smtClean="0">
                  <a:solidFill>
                    <a:prstClr val="black"/>
                  </a:solidFill>
                  <a:latin typeface="Lato" panose="020F0502020204030203" pitchFamily="34" charset="0"/>
                </a:rPr>
                <a:t>dels</a:t>
              </a:r>
              <a:r>
                <a:rPr lang="es-ES" sz="1400" dirty="0" smtClean="0">
                  <a:solidFill>
                    <a:prstClr val="black"/>
                  </a:solidFill>
                  <a:latin typeface="Lato" panose="020F0502020204030203" pitchFamily="34" charset="0"/>
                </a:rPr>
                <a:t> </a:t>
              </a:r>
              <a:r>
                <a:rPr lang="es-ES" sz="1400" dirty="0" err="1" smtClean="0">
                  <a:solidFill>
                    <a:prstClr val="black"/>
                  </a:solidFill>
                  <a:latin typeface="Lato" panose="020F0502020204030203" pitchFamily="34" charset="0"/>
                </a:rPr>
                <a:t>aliments</a:t>
              </a:r>
              <a:endParaRPr lang="es-ES" sz="1400" dirty="0">
                <a:solidFill>
                  <a:prstClr val="black"/>
                </a:solidFill>
                <a:latin typeface="Lato" panose="020F0502020204030203" pitchFamily="34" charset="0"/>
              </a:endParaRPr>
            </a:p>
          </p:txBody>
        </p:sp>
        <p:sp>
          <p:nvSpPr>
            <p:cNvPr id="35" name="Rectángulo 34">
              <a:extLst>
                <a:ext uri="{FF2B5EF4-FFF2-40B4-BE49-F238E27FC236}">
                  <a16:creationId xmlns:a16="http://schemas.microsoft.com/office/drawing/2014/main" xmlns="" id="{85B0E57E-5B45-4712-A381-C81E14600FAD}"/>
                </a:ext>
              </a:extLst>
            </p:cNvPr>
            <p:cNvSpPr/>
            <p:nvPr/>
          </p:nvSpPr>
          <p:spPr>
            <a:xfrm>
              <a:off x="8149399" y="3628980"/>
              <a:ext cx="1247775" cy="1152525"/>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2700000" scaled="1"/>
              <a:tileRect/>
            </a:gradFill>
            <a:ln w="12700">
              <a:solidFill>
                <a:srgbClr val="F58F0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400" dirty="0" err="1" smtClean="0">
                  <a:solidFill>
                    <a:prstClr val="black"/>
                  </a:solidFill>
                  <a:latin typeface="Lato" panose="020F0502020204030203" pitchFamily="34" charset="0"/>
                </a:rPr>
                <a:t>Setmana</a:t>
              </a:r>
              <a:r>
                <a:rPr lang="es-ES" sz="1400" dirty="0">
                  <a:solidFill>
                    <a:prstClr val="black"/>
                  </a:solidFill>
                  <a:latin typeface="Lato" panose="020F0502020204030203" pitchFamily="34" charset="0"/>
                </a:rPr>
                <a:t> </a:t>
              </a:r>
              <a:r>
                <a:rPr lang="es-ES" sz="1400" dirty="0" smtClean="0">
                  <a:solidFill>
                    <a:prstClr val="black"/>
                  </a:solidFill>
                  <a:latin typeface="Lato" panose="020F0502020204030203" pitchFamily="34" charset="0"/>
                </a:rPr>
                <a:t>literaria de </a:t>
              </a:r>
              <a:r>
                <a:rPr lang="es-ES" sz="1400" dirty="0" err="1" smtClean="0">
                  <a:solidFill>
                    <a:prstClr val="black"/>
                  </a:solidFill>
                  <a:latin typeface="Lato" panose="020F0502020204030203" pitchFamily="34" charset="0"/>
                </a:rPr>
                <a:t>Sant</a:t>
              </a:r>
              <a:r>
                <a:rPr lang="es-ES" sz="1400" dirty="0" smtClean="0">
                  <a:solidFill>
                    <a:prstClr val="black"/>
                  </a:solidFill>
                  <a:latin typeface="Lato" panose="020F0502020204030203" pitchFamily="34" charset="0"/>
                </a:rPr>
                <a:t> Jordi </a:t>
              </a:r>
              <a:endParaRPr lang="es-ES" sz="1400" dirty="0">
                <a:solidFill>
                  <a:prstClr val="black"/>
                </a:solidFill>
                <a:latin typeface="Lato" panose="020F0502020204030203" pitchFamily="34" charset="0"/>
              </a:endParaRPr>
            </a:p>
          </p:txBody>
        </p:sp>
        <p:sp>
          <p:nvSpPr>
            <p:cNvPr id="36" name="Rectángulo 35">
              <a:extLst>
                <a:ext uri="{FF2B5EF4-FFF2-40B4-BE49-F238E27FC236}">
                  <a16:creationId xmlns:a16="http://schemas.microsoft.com/office/drawing/2014/main" xmlns="" id="{3DE1266D-0757-4AEF-975D-92EB56A305C5}"/>
                </a:ext>
              </a:extLst>
            </p:cNvPr>
            <p:cNvSpPr/>
            <p:nvPr/>
          </p:nvSpPr>
          <p:spPr>
            <a:xfrm>
              <a:off x="6822790" y="3628980"/>
              <a:ext cx="1247775" cy="1152525"/>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2700000" scaled="1"/>
              <a:tileRect/>
            </a:gra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400" dirty="0" err="1">
                  <a:solidFill>
                    <a:prstClr val="black"/>
                  </a:solidFill>
                  <a:latin typeface="Lato" panose="020F0502020204030203" pitchFamily="34" charset="0"/>
                </a:rPr>
                <a:t>Celebrem</a:t>
              </a:r>
              <a:r>
                <a:rPr lang="es-ES" sz="1400" dirty="0">
                  <a:solidFill>
                    <a:prstClr val="black"/>
                  </a:solidFill>
                  <a:latin typeface="Lato" panose="020F0502020204030203" pitchFamily="34" charset="0"/>
                </a:rPr>
                <a:t> la </a:t>
              </a:r>
              <a:r>
                <a:rPr lang="es-ES" sz="1400" dirty="0" smtClean="0">
                  <a:solidFill>
                    <a:prstClr val="black"/>
                  </a:solidFill>
                  <a:latin typeface="Lato" panose="020F0502020204030203" pitchFamily="34" charset="0"/>
                </a:rPr>
                <a:t>PRIMAVERA</a:t>
              </a:r>
            </a:p>
            <a:p>
              <a:pPr algn="ctr"/>
              <a:r>
                <a:rPr lang="es-ES" sz="1400" dirty="0" err="1" smtClean="0">
                  <a:solidFill>
                    <a:prstClr val="black"/>
                  </a:solidFill>
                  <a:latin typeface="Lato" panose="020F0502020204030203" pitchFamily="34" charset="0"/>
                </a:rPr>
                <a:t>Sortim</a:t>
              </a:r>
              <a:r>
                <a:rPr lang="es-ES" sz="1400" dirty="0" smtClean="0">
                  <a:solidFill>
                    <a:prstClr val="black"/>
                  </a:solidFill>
                  <a:latin typeface="Lato" panose="020F0502020204030203" pitchFamily="34" charset="0"/>
                </a:rPr>
                <a:t> al </a:t>
              </a:r>
              <a:r>
                <a:rPr lang="es-ES" sz="1400" dirty="0" err="1" smtClean="0">
                  <a:solidFill>
                    <a:prstClr val="black"/>
                  </a:solidFill>
                  <a:latin typeface="Lato" panose="020F0502020204030203" pitchFamily="34" charset="0"/>
                </a:rPr>
                <a:t>pati</a:t>
              </a:r>
              <a:r>
                <a:rPr lang="es-ES" sz="1400" dirty="0" smtClean="0">
                  <a:solidFill>
                    <a:prstClr val="black"/>
                  </a:solidFill>
                  <a:latin typeface="Lato" panose="020F0502020204030203" pitchFamily="34" charset="0"/>
                </a:rPr>
                <a:t> </a:t>
              </a:r>
              <a:r>
                <a:rPr lang="es-ES" sz="1400" dirty="0" smtClean="0">
                  <a:solidFill>
                    <a:prstClr val="black"/>
                  </a:solidFill>
                  <a:latin typeface="Lato" panose="020F0502020204030203" pitchFamily="34" charset="0"/>
                </a:rPr>
                <a:t>a dinar</a:t>
              </a:r>
              <a:endParaRPr lang="es-ES" sz="1400" dirty="0">
                <a:solidFill>
                  <a:prstClr val="black"/>
                </a:solidFill>
                <a:latin typeface="Lato" panose="020F0502020204030203" pitchFamily="34" charset="0"/>
              </a:endParaRPr>
            </a:p>
          </p:txBody>
        </p:sp>
        <p:sp>
          <p:nvSpPr>
            <p:cNvPr id="37" name="Rectángulo 36">
              <a:extLst>
                <a:ext uri="{FF2B5EF4-FFF2-40B4-BE49-F238E27FC236}">
                  <a16:creationId xmlns:a16="http://schemas.microsoft.com/office/drawing/2014/main" xmlns="" id="{D18E8D1F-14F6-4993-810F-A3774D4CB8FD}"/>
                </a:ext>
              </a:extLst>
            </p:cNvPr>
            <p:cNvSpPr/>
            <p:nvPr/>
          </p:nvSpPr>
          <p:spPr>
            <a:xfrm>
              <a:off x="5482997" y="3628980"/>
              <a:ext cx="1247775" cy="1152525"/>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400" dirty="0" smtClean="0">
                  <a:solidFill>
                    <a:prstClr val="black"/>
                  </a:solidFill>
                  <a:latin typeface="Lato" panose="020F0502020204030203" pitchFamily="34" charset="0"/>
                </a:rPr>
                <a:t>Menú de </a:t>
              </a:r>
              <a:r>
                <a:rPr lang="es-ES" sz="1400" dirty="0" err="1" smtClean="0">
                  <a:solidFill>
                    <a:prstClr val="black"/>
                  </a:solidFill>
                  <a:latin typeface="Lato" panose="020F0502020204030203" pitchFamily="34" charset="0"/>
                </a:rPr>
                <a:t>carnestoltes</a:t>
              </a:r>
              <a:r>
                <a:rPr lang="es-ES" sz="1400" dirty="0" smtClean="0">
                  <a:solidFill>
                    <a:prstClr val="black"/>
                  </a:solidFill>
                  <a:latin typeface="Lato" panose="020F0502020204030203" pitchFamily="34" charset="0"/>
                </a:rPr>
                <a:t>: menú al revés/</a:t>
              </a:r>
              <a:r>
                <a:rPr lang="es-ES" sz="1400" dirty="0" err="1" smtClean="0">
                  <a:solidFill>
                    <a:prstClr val="black"/>
                  </a:solidFill>
                  <a:latin typeface="Lato" panose="020F0502020204030203" pitchFamily="34" charset="0"/>
                </a:rPr>
                <a:t>plats</a:t>
              </a:r>
              <a:r>
                <a:rPr lang="es-ES" sz="1400" dirty="0" smtClean="0">
                  <a:solidFill>
                    <a:prstClr val="black"/>
                  </a:solidFill>
                  <a:latin typeface="Lato" panose="020F0502020204030203" pitchFamily="34" charset="0"/>
                </a:rPr>
                <a:t> “</a:t>
              </a:r>
              <a:r>
                <a:rPr lang="es-ES" sz="1400" dirty="0" err="1" smtClean="0">
                  <a:solidFill>
                    <a:prstClr val="black"/>
                  </a:solidFill>
                  <a:latin typeface="Lato" panose="020F0502020204030203" pitchFamily="34" charset="0"/>
                </a:rPr>
                <a:t>disfresses</a:t>
              </a:r>
              <a:r>
                <a:rPr lang="es-ES" sz="1400" dirty="0" smtClean="0">
                  <a:solidFill>
                    <a:prstClr val="black"/>
                  </a:solidFill>
                  <a:latin typeface="Lato" panose="020F0502020204030203" pitchFamily="34" charset="0"/>
                </a:rPr>
                <a:t>”</a:t>
              </a:r>
              <a:endParaRPr lang="es-ES" sz="1400" dirty="0">
                <a:solidFill>
                  <a:prstClr val="black"/>
                </a:solidFill>
                <a:latin typeface="Lato" panose="020F0502020204030203" pitchFamily="34" charset="0"/>
              </a:endParaRPr>
            </a:p>
          </p:txBody>
        </p:sp>
        <p:sp>
          <p:nvSpPr>
            <p:cNvPr id="38" name="Rectángulo 37">
              <a:extLst>
                <a:ext uri="{FF2B5EF4-FFF2-40B4-BE49-F238E27FC236}">
                  <a16:creationId xmlns:a16="http://schemas.microsoft.com/office/drawing/2014/main" xmlns="" id="{D10F6D19-7C6F-4D20-8786-076958725122}"/>
                </a:ext>
              </a:extLst>
            </p:cNvPr>
            <p:cNvSpPr/>
            <p:nvPr/>
          </p:nvSpPr>
          <p:spPr>
            <a:xfrm>
              <a:off x="4162254" y="3628981"/>
              <a:ext cx="1247775" cy="1152525"/>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2700000" scaled="1"/>
              <a:tileRect/>
            </a:grad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smtClean="0">
                  <a:solidFill>
                    <a:prstClr val="black"/>
                  </a:solidFill>
                  <a:latin typeface="Lato" panose="020F0502020204030203" pitchFamily="34" charset="0"/>
                </a:rPr>
                <a:t> Jornada de </a:t>
              </a:r>
              <a:r>
                <a:rPr lang="es-ES" sz="1400" dirty="0" err="1" smtClean="0">
                  <a:solidFill>
                    <a:prstClr val="black"/>
                  </a:solidFill>
                  <a:latin typeface="Lato" panose="020F0502020204030203" pitchFamily="34" charset="0"/>
                </a:rPr>
                <a:t>producte</a:t>
              </a:r>
              <a:r>
                <a:rPr lang="es-ES" sz="1400" dirty="0" smtClean="0">
                  <a:solidFill>
                    <a:prstClr val="black"/>
                  </a:solidFill>
                  <a:latin typeface="Lato" panose="020F0502020204030203" pitchFamily="34" charset="0"/>
                </a:rPr>
                <a:t>: </a:t>
              </a:r>
              <a:r>
                <a:rPr lang="es-ES" sz="1400" dirty="0" err="1" smtClean="0">
                  <a:solidFill>
                    <a:prstClr val="black"/>
                  </a:solidFill>
                  <a:latin typeface="Lato" panose="020F0502020204030203" pitchFamily="34" charset="0"/>
                </a:rPr>
                <a:t>cítrics</a:t>
              </a:r>
              <a:endParaRPr lang="es-ES" sz="1400" dirty="0">
                <a:solidFill>
                  <a:prstClr val="black"/>
                </a:solidFill>
                <a:latin typeface="Lato" panose="020F0502020204030203" pitchFamily="34" charset="0"/>
              </a:endParaRPr>
            </a:p>
          </p:txBody>
        </p:sp>
        <p:sp>
          <p:nvSpPr>
            <p:cNvPr id="40" name="Rectángulo 39">
              <a:extLst>
                <a:ext uri="{FF2B5EF4-FFF2-40B4-BE49-F238E27FC236}">
                  <a16:creationId xmlns:a16="http://schemas.microsoft.com/office/drawing/2014/main" xmlns="" id="{FA77EB39-9D73-4973-A3E2-821596BB3B4D}"/>
                </a:ext>
              </a:extLst>
            </p:cNvPr>
            <p:cNvSpPr/>
            <p:nvPr/>
          </p:nvSpPr>
          <p:spPr>
            <a:xfrm>
              <a:off x="2831986" y="3628982"/>
              <a:ext cx="1247775" cy="1152525"/>
            </a:xfrm>
            <a:prstGeom prst="rect">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lin ang="2700000" scaled="1"/>
              <a:tileRect/>
            </a:gradFill>
            <a:ln w="12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400" dirty="0">
                  <a:solidFill>
                    <a:prstClr val="black"/>
                  </a:solidFill>
                  <a:latin typeface="Lato" panose="020F0502020204030203" pitchFamily="34" charset="0"/>
                </a:rPr>
                <a:t>Diada de Nadal </a:t>
              </a:r>
            </a:p>
          </p:txBody>
        </p:sp>
        <p:sp>
          <p:nvSpPr>
            <p:cNvPr id="43" name="Rectángulo 42">
              <a:extLst>
                <a:ext uri="{FF2B5EF4-FFF2-40B4-BE49-F238E27FC236}">
                  <a16:creationId xmlns:a16="http://schemas.microsoft.com/office/drawing/2014/main" xmlns="" id="{AEF4BF43-8BEC-4806-AE88-20B80E440DD2}"/>
                </a:ext>
              </a:extLst>
            </p:cNvPr>
            <p:cNvSpPr/>
            <p:nvPr/>
          </p:nvSpPr>
          <p:spPr>
            <a:xfrm>
              <a:off x="1501718" y="3628982"/>
              <a:ext cx="1247775" cy="1152525"/>
            </a:xfrm>
            <a:prstGeom prst="rect">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5400000" scaled="1"/>
              <a:tileRect/>
            </a:gra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ES" sz="1400" dirty="0" smtClean="0">
                  <a:solidFill>
                    <a:prstClr val="black"/>
                  </a:solidFill>
                  <a:latin typeface="Lato" panose="020F0502020204030203" pitchFamily="34" charset="0"/>
                </a:rPr>
                <a:t>Jornada </a:t>
              </a:r>
            </a:p>
            <a:p>
              <a:pPr algn="ctr"/>
              <a:r>
                <a:rPr lang="es-ES" sz="1400" dirty="0" smtClean="0">
                  <a:solidFill>
                    <a:prstClr val="black"/>
                  </a:solidFill>
                  <a:latin typeface="Lato" panose="020F0502020204030203" pitchFamily="34" charset="0"/>
                </a:rPr>
                <a:t>Taller de la </a:t>
              </a:r>
              <a:r>
                <a:rPr lang="es-ES" sz="1400" dirty="0" err="1" smtClean="0">
                  <a:solidFill>
                    <a:prstClr val="black"/>
                  </a:solidFill>
                  <a:latin typeface="Lato" panose="020F0502020204030203" pitchFamily="34" charset="0"/>
                </a:rPr>
                <a:t>ciència</a:t>
              </a:r>
              <a:endParaRPr lang="es-ES" sz="1400" dirty="0">
                <a:solidFill>
                  <a:prstClr val="black"/>
                </a:solidFill>
                <a:latin typeface="Lato" panose="020F0502020204030203" pitchFamily="34" charset="0"/>
              </a:endParaRPr>
            </a:p>
          </p:txBody>
        </p:sp>
        <p:sp>
          <p:nvSpPr>
            <p:cNvPr id="44" name="Rectángulo 43">
              <a:extLst>
                <a:ext uri="{FF2B5EF4-FFF2-40B4-BE49-F238E27FC236}">
                  <a16:creationId xmlns:a16="http://schemas.microsoft.com/office/drawing/2014/main" xmlns="" id="{0B9A6868-0F42-4FB3-98AE-B9ADC2B26C01}"/>
                </a:ext>
              </a:extLst>
            </p:cNvPr>
            <p:cNvSpPr/>
            <p:nvPr/>
          </p:nvSpPr>
          <p:spPr>
            <a:xfrm>
              <a:off x="180975" y="3628985"/>
              <a:ext cx="1247775" cy="1152525"/>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8100000" scaled="1"/>
              <a:tileRect/>
            </a:gra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dirty="0">
                  <a:solidFill>
                    <a:prstClr val="black"/>
                  </a:solidFill>
                  <a:latin typeface="Lato" panose="020F0502020204030203" pitchFamily="34" charset="0"/>
                </a:rPr>
                <a:t>Jornada de la </a:t>
              </a:r>
              <a:r>
                <a:rPr lang="es-ES" sz="1400" dirty="0" smtClean="0">
                  <a:solidFill>
                    <a:prstClr val="black"/>
                  </a:solidFill>
                  <a:latin typeface="Lato" panose="020F0502020204030203" pitchFamily="34" charset="0"/>
                </a:rPr>
                <a:t>música</a:t>
              </a:r>
              <a:endParaRPr lang="es-ES" sz="1400" dirty="0">
                <a:solidFill>
                  <a:prstClr val="black"/>
                </a:solidFill>
                <a:latin typeface="Lato" panose="020F0502020204030203" pitchFamily="34" charset="0"/>
              </a:endParaRPr>
            </a:p>
          </p:txBody>
        </p:sp>
        <p:sp>
          <p:nvSpPr>
            <p:cNvPr id="45" name="CuadroTexto 44">
              <a:extLst>
                <a:ext uri="{FF2B5EF4-FFF2-40B4-BE49-F238E27FC236}">
                  <a16:creationId xmlns:a16="http://schemas.microsoft.com/office/drawing/2014/main" xmlns="" id="{7A8125CA-0C52-461F-A63C-A59093934266}"/>
                </a:ext>
              </a:extLst>
            </p:cNvPr>
            <p:cNvSpPr txBox="1"/>
            <p:nvPr/>
          </p:nvSpPr>
          <p:spPr>
            <a:xfrm>
              <a:off x="293344" y="3357899"/>
              <a:ext cx="1023037" cy="307777"/>
            </a:xfrm>
            <a:prstGeom prst="rect">
              <a:avLst/>
            </a:prstGeom>
            <a:noFill/>
          </p:spPr>
          <p:txBody>
            <a:bodyPr wrap="none" rtlCol="0">
              <a:spAutoFit/>
            </a:bodyPr>
            <a:lstStyle/>
            <a:p>
              <a:r>
                <a:rPr lang="es-ES" sz="1400" b="1" dirty="0">
                  <a:solidFill>
                    <a:prstClr val="black"/>
                  </a:solidFill>
                  <a:latin typeface="Lato" panose="020F0502020204030203" pitchFamily="34" charset="0"/>
                </a:rPr>
                <a:t>OCTUBRE</a:t>
              </a:r>
            </a:p>
          </p:txBody>
        </p:sp>
        <p:sp>
          <p:nvSpPr>
            <p:cNvPr id="46" name="CuadroTexto 45">
              <a:extLst>
                <a:ext uri="{FF2B5EF4-FFF2-40B4-BE49-F238E27FC236}">
                  <a16:creationId xmlns:a16="http://schemas.microsoft.com/office/drawing/2014/main" xmlns="" id="{CD3C6935-CF96-440F-9682-1021433776A9}"/>
                </a:ext>
              </a:extLst>
            </p:cNvPr>
            <p:cNvSpPr txBox="1"/>
            <p:nvPr/>
          </p:nvSpPr>
          <p:spPr>
            <a:xfrm>
              <a:off x="1555127" y="3357899"/>
              <a:ext cx="1194366" cy="307777"/>
            </a:xfrm>
            <a:prstGeom prst="rect">
              <a:avLst/>
            </a:prstGeom>
            <a:noFill/>
          </p:spPr>
          <p:txBody>
            <a:bodyPr wrap="none" rtlCol="0">
              <a:spAutoFit/>
            </a:bodyPr>
            <a:lstStyle/>
            <a:p>
              <a:r>
                <a:rPr lang="es-ES" sz="1400" b="1" dirty="0">
                  <a:solidFill>
                    <a:prstClr val="black"/>
                  </a:solidFill>
                  <a:latin typeface="Lato" panose="020F0502020204030203" pitchFamily="34" charset="0"/>
                </a:rPr>
                <a:t>NOVEMBRE</a:t>
              </a:r>
            </a:p>
          </p:txBody>
        </p:sp>
        <p:sp>
          <p:nvSpPr>
            <p:cNvPr id="47" name="CuadroTexto 46">
              <a:extLst>
                <a:ext uri="{FF2B5EF4-FFF2-40B4-BE49-F238E27FC236}">
                  <a16:creationId xmlns:a16="http://schemas.microsoft.com/office/drawing/2014/main" xmlns="" id="{0919687A-0207-49E0-8126-8CC5A0AB55ED}"/>
                </a:ext>
              </a:extLst>
            </p:cNvPr>
            <p:cNvSpPr txBox="1"/>
            <p:nvPr/>
          </p:nvSpPr>
          <p:spPr>
            <a:xfrm>
              <a:off x="2901213" y="3365935"/>
              <a:ext cx="1124026" cy="307777"/>
            </a:xfrm>
            <a:prstGeom prst="rect">
              <a:avLst/>
            </a:prstGeom>
            <a:noFill/>
          </p:spPr>
          <p:txBody>
            <a:bodyPr wrap="none" rtlCol="0">
              <a:spAutoFit/>
            </a:bodyPr>
            <a:lstStyle/>
            <a:p>
              <a:r>
                <a:rPr lang="es-ES" sz="1400" b="1" dirty="0">
                  <a:solidFill>
                    <a:prstClr val="black"/>
                  </a:solidFill>
                  <a:latin typeface="Lato" panose="020F0502020204030203" pitchFamily="34" charset="0"/>
                </a:rPr>
                <a:t>DESEMBRE</a:t>
              </a:r>
            </a:p>
          </p:txBody>
        </p:sp>
        <p:sp>
          <p:nvSpPr>
            <p:cNvPr id="48" name="CuadroTexto 47">
              <a:extLst>
                <a:ext uri="{FF2B5EF4-FFF2-40B4-BE49-F238E27FC236}">
                  <a16:creationId xmlns:a16="http://schemas.microsoft.com/office/drawing/2014/main" xmlns="" id="{4B14CB19-4928-48E7-9894-AC6A545D6AD1}"/>
                </a:ext>
              </a:extLst>
            </p:cNvPr>
            <p:cNvSpPr txBox="1"/>
            <p:nvPr/>
          </p:nvSpPr>
          <p:spPr>
            <a:xfrm>
              <a:off x="4378701" y="3365935"/>
              <a:ext cx="772969" cy="307777"/>
            </a:xfrm>
            <a:prstGeom prst="rect">
              <a:avLst/>
            </a:prstGeom>
            <a:noFill/>
          </p:spPr>
          <p:txBody>
            <a:bodyPr wrap="none" rtlCol="0">
              <a:spAutoFit/>
            </a:bodyPr>
            <a:lstStyle/>
            <a:p>
              <a:r>
                <a:rPr lang="es-ES" sz="1400" b="1" dirty="0">
                  <a:solidFill>
                    <a:prstClr val="black"/>
                  </a:solidFill>
                  <a:latin typeface="Lato" panose="020F0502020204030203" pitchFamily="34" charset="0"/>
                </a:rPr>
                <a:t>GENER</a:t>
              </a:r>
            </a:p>
          </p:txBody>
        </p:sp>
        <p:sp>
          <p:nvSpPr>
            <p:cNvPr id="49" name="CuadroTexto 48">
              <a:extLst>
                <a:ext uri="{FF2B5EF4-FFF2-40B4-BE49-F238E27FC236}">
                  <a16:creationId xmlns:a16="http://schemas.microsoft.com/office/drawing/2014/main" xmlns="" id="{BA91D3A4-0089-41A8-84D4-BE80780B3B91}"/>
                </a:ext>
              </a:extLst>
            </p:cNvPr>
            <p:cNvSpPr txBox="1"/>
            <p:nvPr/>
          </p:nvSpPr>
          <p:spPr>
            <a:xfrm>
              <a:off x="5702743" y="3365935"/>
              <a:ext cx="841897" cy="307777"/>
            </a:xfrm>
            <a:prstGeom prst="rect">
              <a:avLst/>
            </a:prstGeom>
            <a:noFill/>
          </p:spPr>
          <p:txBody>
            <a:bodyPr wrap="none" rtlCol="0">
              <a:spAutoFit/>
            </a:bodyPr>
            <a:lstStyle/>
            <a:p>
              <a:r>
                <a:rPr lang="es-ES" sz="1400" b="1" dirty="0">
                  <a:solidFill>
                    <a:prstClr val="black"/>
                  </a:solidFill>
                  <a:latin typeface="Lato" panose="020F0502020204030203" pitchFamily="34" charset="0"/>
                </a:rPr>
                <a:t>FEBRER</a:t>
              </a:r>
            </a:p>
          </p:txBody>
        </p:sp>
        <p:sp>
          <p:nvSpPr>
            <p:cNvPr id="50" name="CuadroTexto 49">
              <a:extLst>
                <a:ext uri="{FF2B5EF4-FFF2-40B4-BE49-F238E27FC236}">
                  <a16:creationId xmlns:a16="http://schemas.microsoft.com/office/drawing/2014/main" xmlns="" id="{305D5C96-A94E-4CA1-B300-5510AD668459}"/>
                </a:ext>
              </a:extLst>
            </p:cNvPr>
            <p:cNvSpPr txBox="1"/>
            <p:nvPr/>
          </p:nvSpPr>
          <p:spPr>
            <a:xfrm>
              <a:off x="7074337" y="3356410"/>
              <a:ext cx="712567" cy="307777"/>
            </a:xfrm>
            <a:prstGeom prst="rect">
              <a:avLst/>
            </a:prstGeom>
            <a:noFill/>
          </p:spPr>
          <p:txBody>
            <a:bodyPr wrap="none" rtlCol="0">
              <a:spAutoFit/>
            </a:bodyPr>
            <a:lstStyle/>
            <a:p>
              <a:r>
                <a:rPr lang="es-ES" sz="1400" b="1" dirty="0">
                  <a:solidFill>
                    <a:prstClr val="black"/>
                  </a:solidFill>
                  <a:latin typeface="Lato" panose="020F0502020204030203" pitchFamily="34" charset="0"/>
                </a:rPr>
                <a:t>MARÇ</a:t>
              </a:r>
            </a:p>
          </p:txBody>
        </p:sp>
        <p:sp>
          <p:nvSpPr>
            <p:cNvPr id="51" name="CuadroTexto 50">
              <a:extLst>
                <a:ext uri="{FF2B5EF4-FFF2-40B4-BE49-F238E27FC236}">
                  <a16:creationId xmlns:a16="http://schemas.microsoft.com/office/drawing/2014/main" xmlns="" id="{8566BE46-6E80-4294-915F-7F6856CCFAD3}"/>
                </a:ext>
              </a:extLst>
            </p:cNvPr>
            <p:cNvSpPr txBox="1"/>
            <p:nvPr/>
          </p:nvSpPr>
          <p:spPr>
            <a:xfrm>
              <a:off x="8386802" y="3365935"/>
              <a:ext cx="696024" cy="307777"/>
            </a:xfrm>
            <a:prstGeom prst="rect">
              <a:avLst/>
            </a:prstGeom>
            <a:noFill/>
          </p:spPr>
          <p:txBody>
            <a:bodyPr wrap="none" rtlCol="0">
              <a:spAutoFit/>
            </a:bodyPr>
            <a:lstStyle/>
            <a:p>
              <a:r>
                <a:rPr lang="es-ES" sz="1400" b="1" dirty="0">
                  <a:solidFill>
                    <a:prstClr val="black"/>
                  </a:solidFill>
                  <a:latin typeface="Lato" panose="020F0502020204030203" pitchFamily="34" charset="0"/>
                </a:rPr>
                <a:t>ABRIL</a:t>
              </a:r>
            </a:p>
          </p:txBody>
        </p:sp>
        <p:sp>
          <p:nvSpPr>
            <p:cNvPr id="52" name="CuadroTexto 51">
              <a:extLst>
                <a:ext uri="{FF2B5EF4-FFF2-40B4-BE49-F238E27FC236}">
                  <a16:creationId xmlns:a16="http://schemas.microsoft.com/office/drawing/2014/main" xmlns="" id="{24F57D48-4990-40C8-9558-230E85DD38E9}"/>
                </a:ext>
              </a:extLst>
            </p:cNvPr>
            <p:cNvSpPr txBox="1"/>
            <p:nvPr/>
          </p:nvSpPr>
          <p:spPr>
            <a:xfrm>
              <a:off x="9739874" y="3365935"/>
              <a:ext cx="665567" cy="307777"/>
            </a:xfrm>
            <a:prstGeom prst="rect">
              <a:avLst/>
            </a:prstGeom>
            <a:noFill/>
          </p:spPr>
          <p:txBody>
            <a:bodyPr wrap="none" rtlCol="0">
              <a:spAutoFit/>
            </a:bodyPr>
            <a:lstStyle/>
            <a:p>
              <a:r>
                <a:rPr lang="es-ES" sz="1400" b="1" dirty="0">
                  <a:solidFill>
                    <a:prstClr val="black"/>
                  </a:solidFill>
                  <a:latin typeface="Lato" panose="020F0502020204030203" pitchFamily="34" charset="0"/>
                </a:rPr>
                <a:t>MAIG</a:t>
              </a:r>
            </a:p>
          </p:txBody>
        </p:sp>
        <p:sp>
          <p:nvSpPr>
            <p:cNvPr id="53" name="CuadroTexto 52">
              <a:extLst>
                <a:ext uri="{FF2B5EF4-FFF2-40B4-BE49-F238E27FC236}">
                  <a16:creationId xmlns:a16="http://schemas.microsoft.com/office/drawing/2014/main" xmlns="" id="{5EE717A4-E658-4B98-8D77-BC09A81F14EC}"/>
                </a:ext>
              </a:extLst>
            </p:cNvPr>
            <p:cNvSpPr txBox="1"/>
            <p:nvPr/>
          </p:nvSpPr>
          <p:spPr>
            <a:xfrm>
              <a:off x="11087644" y="3365935"/>
              <a:ext cx="647934" cy="307777"/>
            </a:xfrm>
            <a:prstGeom prst="rect">
              <a:avLst/>
            </a:prstGeom>
            <a:noFill/>
          </p:spPr>
          <p:txBody>
            <a:bodyPr wrap="none" rtlCol="0">
              <a:spAutoFit/>
            </a:bodyPr>
            <a:lstStyle/>
            <a:p>
              <a:r>
                <a:rPr lang="es-ES" sz="1400" b="1" dirty="0">
                  <a:solidFill>
                    <a:prstClr val="black"/>
                  </a:solidFill>
                  <a:latin typeface="Lato" panose="020F0502020204030203" pitchFamily="34" charset="0"/>
                </a:rPr>
                <a:t>JUNY</a:t>
              </a:r>
            </a:p>
          </p:txBody>
        </p:sp>
      </p:grpSp>
    </p:spTree>
    <p:extLst>
      <p:ext uri="{BB962C8B-B14F-4D97-AF65-F5344CB8AC3E}">
        <p14:creationId xmlns:p14="http://schemas.microsoft.com/office/powerpoint/2010/main" val="3538870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p:nvPr/>
        </p:nvSpPr>
        <p:spPr>
          <a:xfrm>
            <a:off x="5580120" y="535259"/>
            <a:ext cx="6100764" cy="379591"/>
          </a:xfrm>
          <a:prstGeom prst="rect">
            <a:avLst/>
          </a:prstGeom>
          <a:noFill/>
        </p:spPr>
        <p:txBody>
          <a:bodyPr wrap="square" rtlCol="0">
            <a:spAutoFit/>
          </a:bodyPr>
          <a:lstStyle/>
          <a:p>
            <a:r>
              <a:rPr lang="ca-ES" sz="2800" baseline="30000" dirty="0">
                <a:solidFill>
                  <a:schemeClr val="bg1"/>
                </a:solidFill>
                <a:latin typeface="Futura Medium" charset="0"/>
                <a:ea typeface="Futura Medium" charset="0"/>
                <a:cs typeface="Futura Medium" charset="0"/>
              </a:rPr>
              <a:t>CASO CLÍNICO I XXXXX </a:t>
            </a:r>
            <a:r>
              <a:rPr lang="ca-ES" sz="2800" baseline="30000" dirty="0" err="1" smtClean="0">
                <a:solidFill>
                  <a:schemeClr val="bg1"/>
                </a:solidFill>
                <a:latin typeface="Futura Medium" charset="0"/>
                <a:ea typeface="Futura Medium" charset="0"/>
                <a:cs typeface="Futura Medium" charset="0"/>
              </a:rPr>
              <a:t>XXXXX</a:t>
            </a:r>
            <a:r>
              <a:rPr lang="ca-ES" sz="2800" baseline="30000" dirty="0" smtClean="0">
                <a:solidFill>
                  <a:schemeClr val="bg1"/>
                </a:solidFill>
                <a:latin typeface="Futura Medium" charset="0"/>
                <a:ea typeface="Futura Medium" charset="0"/>
                <a:cs typeface="Futura Medium" charset="0"/>
              </a:rPr>
              <a:t> </a:t>
            </a:r>
            <a:r>
              <a:rPr lang="ca-ES" sz="2800" baseline="30000" dirty="0">
                <a:solidFill>
                  <a:schemeClr val="bg1"/>
                </a:solidFill>
                <a:latin typeface="Futura Medium" charset="0"/>
                <a:ea typeface="Futura Medium" charset="0"/>
                <a:cs typeface="Futura Medium" charset="0"/>
              </a:rPr>
              <a:t>XX XXXXXX</a:t>
            </a:r>
          </a:p>
        </p:txBody>
      </p:sp>
      <p:sp>
        <p:nvSpPr>
          <p:cNvPr id="10" name="TextBox 1">
            <a:extLst>
              <a:ext uri="{FF2B5EF4-FFF2-40B4-BE49-F238E27FC236}">
                <a16:creationId xmlns:a16="http://schemas.microsoft.com/office/drawing/2014/main" xmlns="" id="{9DA73B0F-B2FF-49D1-917F-F698D598FBFA}"/>
              </a:ext>
            </a:extLst>
          </p:cNvPr>
          <p:cNvSpPr txBox="1"/>
          <p:nvPr/>
        </p:nvSpPr>
        <p:spPr>
          <a:xfrm>
            <a:off x="1164886" y="819207"/>
            <a:ext cx="9851880" cy="276999"/>
          </a:xfrm>
          <a:prstGeom prst="rect">
            <a:avLst/>
          </a:prstGeom>
          <a:noFill/>
        </p:spPr>
        <p:txBody>
          <a:bodyPr wrap="square" rtlCol="0">
            <a:spAutoFit/>
          </a:bodyPr>
          <a:lstStyle/>
          <a:p>
            <a:pPr algn="ctr"/>
            <a:r>
              <a:rPr lang="ca-ES" b="1" spc="300" baseline="30000" dirty="0">
                <a:solidFill>
                  <a:srgbClr val="197363"/>
                </a:solidFill>
                <a:latin typeface="Lato Black" panose="020F0502020204030203" pitchFamily="34" charset="77"/>
                <a:ea typeface="Futura Medium" charset="0"/>
                <a:cs typeface="Futura Medium" charset="0"/>
              </a:rPr>
              <a:t>4.1. JORNADES GASTRONÒMIQUES – TIPUS DE JORNADES</a:t>
            </a:r>
            <a:endParaRPr lang="ca-ES" spc="300" baseline="30000" dirty="0">
              <a:solidFill>
                <a:srgbClr val="197363"/>
              </a:solidFill>
              <a:latin typeface="Lato" panose="020F0502020204030203" pitchFamily="34" charset="77"/>
              <a:ea typeface="Futura Medium" charset="0"/>
              <a:cs typeface="Futura Medium" charset="0"/>
            </a:endParaRPr>
          </a:p>
        </p:txBody>
      </p:sp>
      <p:sp>
        <p:nvSpPr>
          <p:cNvPr id="2" name="Rectangle 2">
            <a:extLst>
              <a:ext uri="{FF2B5EF4-FFF2-40B4-BE49-F238E27FC236}">
                <a16:creationId xmlns:a16="http://schemas.microsoft.com/office/drawing/2014/main" xmlns="" id="{3C5CC604-50CB-4B8F-B7D1-D773DB24D6E6}"/>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a-ES" dirty="0"/>
          </a:p>
        </p:txBody>
      </p:sp>
      <p:sp>
        <p:nvSpPr>
          <p:cNvPr id="3" name="Rectángulo 2">
            <a:extLst>
              <a:ext uri="{FF2B5EF4-FFF2-40B4-BE49-F238E27FC236}">
                <a16:creationId xmlns:a16="http://schemas.microsoft.com/office/drawing/2014/main" xmlns="" id="{43701AD5-4584-4192-BCCB-B983C1C03755}"/>
              </a:ext>
            </a:extLst>
          </p:cNvPr>
          <p:cNvSpPr/>
          <p:nvPr/>
        </p:nvSpPr>
        <p:spPr>
          <a:xfrm>
            <a:off x="1050176" y="2039697"/>
            <a:ext cx="9851878" cy="482183"/>
          </a:xfrm>
          <a:prstGeom prst="rect">
            <a:avLst/>
          </a:prstGeom>
        </p:spPr>
        <p:txBody>
          <a:bodyPr wrap="square">
            <a:spAutoFit/>
          </a:bodyPr>
          <a:lstStyle/>
          <a:p>
            <a:pPr algn="just">
              <a:spcAft>
                <a:spcPts val="1000"/>
              </a:spcAft>
            </a:pPr>
            <a:r>
              <a:rPr lang="ca-ES" sz="1000" dirty="0">
                <a:latin typeface="Lato" panose="020F0502020204030203" pitchFamily="34" charset="0"/>
              </a:rPr>
              <a:t>A continuació definim els diferents tipus de Jornades que defineixen el Projecte (*).</a:t>
            </a:r>
          </a:p>
          <a:p>
            <a:pPr algn="just">
              <a:spcAft>
                <a:spcPts val="1000"/>
              </a:spcAft>
            </a:pPr>
            <a:r>
              <a:rPr lang="ca-ES" sz="700" i="1" dirty="0">
                <a:latin typeface="Lato" panose="020F0502020204030203" pitchFamily="34" charset="0"/>
              </a:rPr>
              <a:t>(*) Aquestes Jornades no eximeixen de programació  en els menús a les destinades a dies festius del calendari local: Tardor (Octubre) - Nadal (desembre) – Carnestoltes – Sant Jordi (abril) – Fi de curs (juny).</a:t>
            </a:r>
          </a:p>
        </p:txBody>
      </p:sp>
      <p:sp>
        <p:nvSpPr>
          <p:cNvPr id="19" name="TextBox 2">
            <a:extLst>
              <a:ext uri="{FF2B5EF4-FFF2-40B4-BE49-F238E27FC236}">
                <a16:creationId xmlns:a16="http://schemas.microsoft.com/office/drawing/2014/main" xmlns="" id="{385E2238-E3DC-4A87-8F47-268249C06AFE}"/>
              </a:ext>
            </a:extLst>
          </p:cNvPr>
          <p:cNvSpPr txBox="1"/>
          <p:nvPr/>
        </p:nvSpPr>
        <p:spPr>
          <a:xfrm>
            <a:off x="1033398" y="2661925"/>
            <a:ext cx="9851878" cy="235962"/>
          </a:xfrm>
          <a:prstGeom prst="rect">
            <a:avLst/>
          </a:prstGeom>
          <a:noFill/>
        </p:spPr>
        <p:txBody>
          <a:bodyPr wrap="square" rtlCol="0">
            <a:spAutoFit/>
          </a:bodyPr>
          <a:lstStyle/>
          <a:p>
            <a:r>
              <a:rPr lang="ca-ES" sz="1400" b="1" spc="300" baseline="30000" dirty="0">
                <a:solidFill>
                  <a:srgbClr val="008376"/>
                </a:solidFill>
                <a:latin typeface="Lato" panose="020F0502020204030203" pitchFamily="34" charset="77"/>
                <a:ea typeface="Futura Medium" charset="0"/>
                <a:cs typeface="Futura Medium" charset="0"/>
              </a:rPr>
              <a:t>4.1.1.JORNADA TALLER</a:t>
            </a:r>
          </a:p>
        </p:txBody>
      </p:sp>
      <p:pic>
        <p:nvPicPr>
          <p:cNvPr id="24" name="Imagen 23">
            <a:extLst>
              <a:ext uri="{FF2B5EF4-FFF2-40B4-BE49-F238E27FC236}">
                <a16:creationId xmlns:a16="http://schemas.microsoft.com/office/drawing/2014/main" xmlns="" id="{84373350-1E7A-4430-91AB-48D5759A3134}"/>
              </a:ext>
            </a:extLst>
          </p:cNvPr>
          <p:cNvPicPr>
            <a:picLocks noChangeAspect="1"/>
          </p:cNvPicPr>
          <p:nvPr/>
        </p:nvPicPr>
        <p:blipFill rotWithShape="1">
          <a:blip r:embed="rId2">
            <a:extLst>
              <a:ext uri="{28A0092B-C50C-407E-A947-70E740481C1C}">
                <a14:useLocalDpi xmlns:a14="http://schemas.microsoft.com/office/drawing/2010/main" val="0"/>
              </a:ext>
            </a:extLst>
          </a:blip>
          <a:srcRect l="8244" t="6596" r="6814" b="5721"/>
          <a:stretch/>
        </p:blipFill>
        <p:spPr>
          <a:xfrm>
            <a:off x="8051643" y="4288004"/>
            <a:ext cx="1964812" cy="2028193"/>
          </a:xfrm>
          <a:prstGeom prst="rect">
            <a:avLst/>
          </a:prstGeom>
        </p:spPr>
      </p:pic>
      <p:sp>
        <p:nvSpPr>
          <p:cNvPr id="32" name="Rectángulo 31">
            <a:extLst>
              <a:ext uri="{FF2B5EF4-FFF2-40B4-BE49-F238E27FC236}">
                <a16:creationId xmlns:a16="http://schemas.microsoft.com/office/drawing/2014/main" xmlns="" id="{0342657C-C4BF-4513-8564-923CD5B81438}"/>
              </a:ext>
            </a:extLst>
          </p:cNvPr>
          <p:cNvSpPr/>
          <p:nvPr/>
        </p:nvSpPr>
        <p:spPr>
          <a:xfrm>
            <a:off x="1831595" y="3123633"/>
            <a:ext cx="8268750" cy="1292662"/>
          </a:xfrm>
          <a:prstGeom prst="rect">
            <a:avLst/>
          </a:prstGeom>
        </p:spPr>
        <p:txBody>
          <a:bodyPr wrap="square">
            <a:spAutoFit/>
          </a:bodyPr>
          <a:lstStyle/>
          <a:p>
            <a:r>
              <a:rPr lang="ca-ES" sz="1000" dirty="0">
                <a:latin typeface="Lato" panose="020F0502020204030203" pitchFamily="34" charset="0"/>
              </a:rPr>
              <a:t>Es tracta d’un taller clàssic dirigit pels </a:t>
            </a:r>
            <a:r>
              <a:rPr lang="ca-ES" sz="1000" dirty="0" smtClean="0">
                <a:latin typeface="Lato" panose="020F0502020204030203" pitchFamily="34" charset="0"/>
              </a:rPr>
              <a:t>monitors/es </a:t>
            </a:r>
            <a:r>
              <a:rPr lang="ca-ES" sz="1000" dirty="0">
                <a:latin typeface="Lato" panose="020F0502020204030203" pitchFamily="34" charset="0"/>
              </a:rPr>
              <a:t>de cada centre. La finalitat d’aquesta és que </a:t>
            </a:r>
            <a:r>
              <a:rPr lang="ca-ES" sz="1400" b="1" dirty="0">
                <a:latin typeface="Lato" panose="020F0502020204030203" pitchFamily="34" charset="0"/>
              </a:rPr>
              <a:t>cada infant </a:t>
            </a:r>
            <a:r>
              <a:rPr lang="ca-ES" sz="1400" b="1" dirty="0" smtClean="0">
                <a:latin typeface="Lato" panose="020F0502020204030203" pitchFamily="34" charset="0"/>
              </a:rPr>
              <a:t>elabori </a:t>
            </a:r>
            <a:r>
              <a:rPr lang="ca-ES" sz="1400" b="1" dirty="0">
                <a:latin typeface="Lato" panose="020F0502020204030203" pitchFamily="34" charset="0"/>
              </a:rPr>
              <a:t>una recepta molt senzilla per poder menjar-se-la després al menjador.</a:t>
            </a:r>
          </a:p>
          <a:p>
            <a:endParaRPr lang="ca-ES" sz="1000" dirty="0">
              <a:latin typeface="Lato" panose="020F0502020204030203" pitchFamily="34" charset="0"/>
            </a:endParaRPr>
          </a:p>
          <a:p>
            <a:endParaRPr lang="ca-ES" sz="1000" dirty="0">
              <a:latin typeface="Lato" panose="020F0502020204030203" pitchFamily="34" charset="0"/>
            </a:endParaRPr>
          </a:p>
          <a:p>
            <a:r>
              <a:rPr lang="ca-ES" sz="1000" dirty="0">
                <a:latin typeface="Lato" panose="020F0502020204030203" pitchFamily="34" charset="0"/>
              </a:rPr>
              <a:t>La durada de la Jornada dependrà de cada centre. La coordinadora de l’escola serà qui ho defineixi. Cal tenir en compte que s’elabora d’un dia per l’altre. Es pot allargar tant com calgui dins el límit d’una setmana.</a:t>
            </a:r>
            <a:endParaRPr lang="ca-ES" sz="1000" dirty="0">
              <a:latin typeface="Lato" panose="020F0502020204030203" pitchFamily="34" charset="0"/>
              <a:ea typeface="Calibri" panose="020F0502020204030204" pitchFamily="34" charset="0"/>
              <a:cs typeface="Times New Roman" panose="02020603050405020304" pitchFamily="18" charset="0"/>
            </a:endParaRPr>
          </a:p>
          <a:p>
            <a:endParaRPr lang="ca-ES" sz="1000" dirty="0">
              <a:latin typeface="Lato" panose="020F0502020204030203" pitchFamily="34" charset="0"/>
            </a:endParaRPr>
          </a:p>
        </p:txBody>
      </p:sp>
      <p:pic>
        <p:nvPicPr>
          <p:cNvPr id="38" name="Imagen 37">
            <a:extLst>
              <a:ext uri="{FF2B5EF4-FFF2-40B4-BE49-F238E27FC236}">
                <a16:creationId xmlns:a16="http://schemas.microsoft.com/office/drawing/2014/main" xmlns="" id="{E070A38C-18F4-4465-A362-7C3ABBB4E105}"/>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333689" y="3182033"/>
            <a:ext cx="494913" cy="475462"/>
          </a:xfrm>
          <a:prstGeom prst="rect">
            <a:avLst/>
          </a:prstGeom>
        </p:spPr>
      </p:pic>
      <p:pic>
        <p:nvPicPr>
          <p:cNvPr id="39" name="Imagen 38">
            <a:extLst>
              <a:ext uri="{FF2B5EF4-FFF2-40B4-BE49-F238E27FC236}">
                <a16:creationId xmlns:a16="http://schemas.microsoft.com/office/drawing/2014/main" xmlns="" id="{A7B7453D-CA1F-43E0-BACB-9F9A6ADF9D21}"/>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333689" y="3815605"/>
            <a:ext cx="494913" cy="475462"/>
          </a:xfrm>
          <a:prstGeom prst="rect">
            <a:avLst/>
          </a:prstGeom>
        </p:spPr>
      </p:pic>
      <p:pic>
        <p:nvPicPr>
          <p:cNvPr id="12" name="Imagen 11"/>
          <p:cNvPicPr>
            <a:picLocks noChangeAspect="1"/>
          </p:cNvPicPr>
          <p:nvPr/>
        </p:nvPicPr>
        <p:blipFill>
          <a:blip r:embed="rId4"/>
          <a:stretch>
            <a:fillRect/>
          </a:stretch>
        </p:blipFill>
        <p:spPr>
          <a:xfrm>
            <a:off x="2444122" y="4993250"/>
            <a:ext cx="5017443" cy="1322947"/>
          </a:xfrm>
          <a:prstGeom prst="rect">
            <a:avLst/>
          </a:prstGeom>
        </p:spPr>
      </p:pic>
    </p:spTree>
    <p:extLst>
      <p:ext uri="{BB962C8B-B14F-4D97-AF65-F5344CB8AC3E}">
        <p14:creationId xmlns:p14="http://schemas.microsoft.com/office/powerpoint/2010/main" val="2693798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4886" y="541803"/>
            <a:ext cx="9851880" cy="256480"/>
          </a:xfrm>
          <a:prstGeom prst="rect">
            <a:avLst/>
          </a:prstGeom>
          <a:noFill/>
        </p:spPr>
        <p:txBody>
          <a:bodyPr wrap="square" rtlCol="0">
            <a:spAutoFit/>
          </a:bodyPr>
          <a:lstStyle/>
          <a:p>
            <a:pPr algn="ctr"/>
            <a:r>
              <a:rPr lang="es-ES" sz="1600" spc="300" baseline="30000" dirty="0">
                <a:latin typeface="Lato" panose="020F0502020204030203" pitchFamily="34" charset="77"/>
                <a:ea typeface="Futura Medium" charset="0"/>
                <a:cs typeface="Futura Medium" charset="0"/>
              </a:rPr>
              <a:t>PLA DE TREBALL ESCOLA MAS MARIA</a:t>
            </a:r>
          </a:p>
        </p:txBody>
      </p:sp>
      <p:sp>
        <p:nvSpPr>
          <p:cNvPr id="3" name="TextBox 2"/>
          <p:cNvSpPr txBox="1"/>
          <p:nvPr/>
        </p:nvSpPr>
        <p:spPr>
          <a:xfrm>
            <a:off x="3835322" y="2639286"/>
            <a:ext cx="3555380" cy="2400657"/>
          </a:xfrm>
          <a:prstGeom prst="rect">
            <a:avLst/>
          </a:prstGeom>
          <a:noFill/>
        </p:spPr>
        <p:txBody>
          <a:bodyPr wrap="square" rtlCol="0">
            <a:spAutoFit/>
          </a:bodyPr>
          <a:lstStyle/>
          <a:p>
            <a:pPr>
              <a:lnSpc>
                <a:spcPct val="250000"/>
              </a:lnSpc>
            </a:pPr>
            <a:r>
              <a:rPr lang="en-US" b="1" spc="300" baseline="30000" dirty="0">
                <a:solidFill>
                  <a:srgbClr val="197363"/>
                </a:solidFill>
                <a:latin typeface="Lato" panose="020F0502020204030203" pitchFamily="34" charset="77"/>
                <a:ea typeface="Futura Medium" charset="0"/>
                <a:cs typeface="Futura Medium" charset="0"/>
              </a:rPr>
              <a:t>1. PRESENTACIÓ</a:t>
            </a:r>
          </a:p>
          <a:p>
            <a:pPr>
              <a:lnSpc>
                <a:spcPct val="250000"/>
              </a:lnSpc>
            </a:pPr>
            <a:r>
              <a:rPr lang="en-US" b="1" spc="300" baseline="30000" dirty="0">
                <a:solidFill>
                  <a:srgbClr val="197363"/>
                </a:solidFill>
                <a:latin typeface="Lato" panose="020F0502020204030203" pitchFamily="34" charset="77"/>
                <a:ea typeface="Futura Medium" charset="0"/>
                <a:cs typeface="Futura Medium" charset="0"/>
              </a:rPr>
              <a:t>2. INTRODUCCIÓ P.T. </a:t>
            </a:r>
          </a:p>
          <a:p>
            <a:pPr>
              <a:lnSpc>
                <a:spcPct val="250000"/>
              </a:lnSpc>
            </a:pPr>
            <a:r>
              <a:rPr lang="es-ES" b="1" spc="300" baseline="30000" dirty="0">
                <a:solidFill>
                  <a:srgbClr val="197363"/>
                </a:solidFill>
                <a:latin typeface="Lato" panose="020F0502020204030203" pitchFamily="34" charset="77"/>
                <a:ea typeface="Futura Medium" charset="0"/>
                <a:cs typeface="Futura Medium" charset="0"/>
              </a:rPr>
              <a:t>3. METES I OBJECTIUS</a:t>
            </a:r>
          </a:p>
          <a:p>
            <a:pPr>
              <a:lnSpc>
                <a:spcPct val="250000"/>
              </a:lnSpc>
            </a:pPr>
            <a:r>
              <a:rPr lang="es-ES" b="1" spc="300" baseline="30000" dirty="0">
                <a:solidFill>
                  <a:srgbClr val="197363"/>
                </a:solidFill>
                <a:latin typeface="Lato" panose="020F0502020204030203" pitchFamily="34" charset="77"/>
                <a:ea typeface="Futura Medium" charset="0"/>
                <a:cs typeface="Futura Medium" charset="0"/>
              </a:rPr>
              <a:t>4. ESTRATÈGIES I ACCIONS</a:t>
            </a:r>
          </a:p>
          <a:p>
            <a:pPr>
              <a:lnSpc>
                <a:spcPct val="250000"/>
              </a:lnSpc>
            </a:pPr>
            <a:r>
              <a:rPr lang="fr-FR" b="1" spc="300" baseline="30000" dirty="0">
                <a:solidFill>
                  <a:srgbClr val="197363"/>
                </a:solidFill>
                <a:latin typeface="Lato" panose="020F0502020204030203" pitchFamily="34" charset="77"/>
                <a:ea typeface="Futura Medium" charset="0"/>
                <a:cs typeface="Futura Medium" charset="0"/>
              </a:rPr>
              <a:t>5. APÈNDIX</a:t>
            </a:r>
            <a:endParaRPr lang="en-US" b="1" spc="300" baseline="30000" dirty="0">
              <a:solidFill>
                <a:srgbClr val="197363"/>
              </a:solidFill>
              <a:latin typeface="Lato" panose="020F0502020204030203" pitchFamily="34" charset="77"/>
              <a:ea typeface="Futura Medium" charset="0"/>
              <a:cs typeface="Futura Medium" charset="0"/>
            </a:endParaRPr>
          </a:p>
        </p:txBody>
      </p:sp>
      <p:sp>
        <p:nvSpPr>
          <p:cNvPr id="5" name="TextBox 1">
            <a:extLst>
              <a:ext uri="{FF2B5EF4-FFF2-40B4-BE49-F238E27FC236}">
                <a16:creationId xmlns:a16="http://schemas.microsoft.com/office/drawing/2014/main" xmlns="" id="{953ABFE0-9778-E04C-AAEA-2064E028DD37}"/>
              </a:ext>
            </a:extLst>
          </p:cNvPr>
          <p:cNvSpPr txBox="1"/>
          <p:nvPr/>
        </p:nvSpPr>
        <p:spPr>
          <a:xfrm>
            <a:off x="1589655" y="798283"/>
            <a:ext cx="8625500" cy="369332"/>
          </a:xfrm>
          <a:prstGeom prst="rect">
            <a:avLst/>
          </a:prstGeom>
          <a:noFill/>
        </p:spPr>
        <p:txBody>
          <a:bodyPr wrap="square" rtlCol="0">
            <a:spAutoFit/>
          </a:bodyPr>
          <a:lstStyle/>
          <a:p>
            <a:pPr algn="ctr"/>
            <a:r>
              <a:rPr lang="es-ES" b="1" spc="300" baseline="30000" dirty="0" smtClean="0">
                <a:solidFill>
                  <a:srgbClr val="197363"/>
                </a:solidFill>
                <a:latin typeface="Lato Black" panose="020F0502020204030203" pitchFamily="34" charset="77"/>
                <a:ea typeface="Futura Medium" charset="0"/>
                <a:cs typeface="Futura Medium" charset="0"/>
              </a:rPr>
              <a:t>INDEX </a:t>
            </a:r>
            <a:r>
              <a:rPr lang="es-ES" b="1" spc="300" baseline="30000" dirty="0">
                <a:solidFill>
                  <a:srgbClr val="197363"/>
                </a:solidFill>
                <a:latin typeface="Lato Black" panose="020F0502020204030203" pitchFamily="34" charset="77"/>
                <a:ea typeface="Futura Medium" charset="0"/>
                <a:cs typeface="Futura Medium" charset="0"/>
              </a:rPr>
              <a:t>– PLA DE </a:t>
            </a:r>
            <a:r>
              <a:rPr lang="es-ES" b="1" spc="300" baseline="30000" dirty="0" smtClean="0">
                <a:solidFill>
                  <a:srgbClr val="197363"/>
                </a:solidFill>
                <a:latin typeface="Lato Black" panose="020F0502020204030203" pitchFamily="34" charset="77"/>
                <a:ea typeface="Futura Medium" charset="0"/>
                <a:cs typeface="Futura Medium" charset="0"/>
              </a:rPr>
              <a:t>TREBALL ESCOLA MAS MARIA</a:t>
            </a:r>
            <a:r>
              <a:rPr lang="es-ES" b="1" spc="300" dirty="0" smtClean="0">
                <a:solidFill>
                  <a:srgbClr val="197363"/>
                </a:solidFill>
                <a:latin typeface="Lato Black" panose="020F0502020204030203" pitchFamily="34" charset="77"/>
                <a:ea typeface="Futura Medium" charset="0"/>
                <a:cs typeface="Futura Medium" charset="0"/>
              </a:rPr>
              <a:t> </a:t>
            </a:r>
            <a:endParaRPr lang="es-ES" b="1" spc="300" baseline="30000" dirty="0">
              <a:solidFill>
                <a:srgbClr val="197363"/>
              </a:solidFill>
              <a:latin typeface="Lato Black" panose="020F0502020204030203" pitchFamily="34" charset="77"/>
              <a:ea typeface="Futura Medium" charset="0"/>
              <a:cs typeface="Futura Medium" charset="0"/>
            </a:endParaRPr>
          </a:p>
        </p:txBody>
      </p:sp>
      <p:pic>
        <p:nvPicPr>
          <p:cNvPr id="8" name="Imagen 7">
            <a:extLst>
              <a:ext uri="{FF2B5EF4-FFF2-40B4-BE49-F238E27FC236}">
                <a16:creationId xmlns:a16="http://schemas.microsoft.com/office/drawing/2014/main" xmlns="" id="{7BF2E714-A3BB-4AE3-B584-E162ABBA22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4376" y="2778971"/>
            <a:ext cx="481948" cy="298808"/>
          </a:xfrm>
          <a:prstGeom prst="rect">
            <a:avLst/>
          </a:prstGeom>
        </p:spPr>
      </p:pic>
      <p:pic>
        <p:nvPicPr>
          <p:cNvPr id="9" name="Imagen 8">
            <a:extLst>
              <a:ext uri="{FF2B5EF4-FFF2-40B4-BE49-F238E27FC236}">
                <a16:creationId xmlns:a16="http://schemas.microsoft.com/office/drawing/2014/main" xmlns="" id="{23BC0A12-8BA0-4703-AC1C-B57A0B6784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4163" y="3233375"/>
            <a:ext cx="481948" cy="298808"/>
          </a:xfrm>
          <a:prstGeom prst="rect">
            <a:avLst/>
          </a:prstGeom>
        </p:spPr>
      </p:pic>
      <p:pic>
        <p:nvPicPr>
          <p:cNvPr id="10" name="Imagen 9">
            <a:extLst>
              <a:ext uri="{FF2B5EF4-FFF2-40B4-BE49-F238E27FC236}">
                <a16:creationId xmlns:a16="http://schemas.microsoft.com/office/drawing/2014/main" xmlns="" id="{18AF4A4B-6B0F-40F0-BD8B-0AB963E5DD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5561" y="3712946"/>
            <a:ext cx="481948" cy="298808"/>
          </a:xfrm>
          <a:prstGeom prst="rect">
            <a:avLst/>
          </a:prstGeom>
        </p:spPr>
      </p:pic>
      <p:pic>
        <p:nvPicPr>
          <p:cNvPr id="11" name="Imagen 10">
            <a:extLst>
              <a:ext uri="{FF2B5EF4-FFF2-40B4-BE49-F238E27FC236}">
                <a16:creationId xmlns:a16="http://schemas.microsoft.com/office/drawing/2014/main" xmlns="" id="{EB7250FE-C137-40A0-A641-57A7FDCDB2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3950" y="4157563"/>
            <a:ext cx="481948" cy="298808"/>
          </a:xfrm>
          <a:prstGeom prst="rect">
            <a:avLst/>
          </a:prstGeom>
        </p:spPr>
      </p:pic>
      <p:pic>
        <p:nvPicPr>
          <p:cNvPr id="12" name="Imagen 11">
            <a:extLst>
              <a:ext uri="{FF2B5EF4-FFF2-40B4-BE49-F238E27FC236}">
                <a16:creationId xmlns:a16="http://schemas.microsoft.com/office/drawing/2014/main" xmlns="" id="{576B3081-7C02-45E0-A230-4D1D26941C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5561" y="4610569"/>
            <a:ext cx="481948" cy="298808"/>
          </a:xfrm>
          <a:prstGeom prst="rect">
            <a:avLst/>
          </a:prstGeom>
        </p:spPr>
      </p:pic>
      <p:pic>
        <p:nvPicPr>
          <p:cNvPr id="14" name="Imagen 13">
            <a:extLst>
              <a:ext uri="{FF2B5EF4-FFF2-40B4-BE49-F238E27FC236}">
                <a16:creationId xmlns:a16="http://schemas.microsoft.com/office/drawing/2014/main" xmlns="" id="{99B40B14-9296-4B8F-A4C5-0BDACDB58B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477" y="145571"/>
            <a:ext cx="1452178" cy="3652718"/>
          </a:xfrm>
          <a:prstGeom prst="rect">
            <a:avLst/>
          </a:prstGeom>
        </p:spPr>
      </p:pic>
      <p:pic>
        <p:nvPicPr>
          <p:cNvPr id="16" name="Imagen 15">
            <a:extLst>
              <a:ext uri="{FF2B5EF4-FFF2-40B4-BE49-F238E27FC236}">
                <a16:creationId xmlns:a16="http://schemas.microsoft.com/office/drawing/2014/main" xmlns="" id="{5EE68207-0183-4433-AED4-FBEFE05D22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0362458" y="220077"/>
            <a:ext cx="1829542" cy="2708298"/>
          </a:xfrm>
          <a:prstGeom prst="rect">
            <a:avLst/>
          </a:prstGeom>
        </p:spPr>
      </p:pic>
    </p:spTree>
    <p:extLst>
      <p:ext uri="{BB962C8B-B14F-4D97-AF65-F5344CB8AC3E}">
        <p14:creationId xmlns:p14="http://schemas.microsoft.com/office/powerpoint/2010/main" val="2481171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p:nvPr/>
        </p:nvSpPr>
        <p:spPr>
          <a:xfrm>
            <a:off x="5580120" y="535259"/>
            <a:ext cx="6100764" cy="379591"/>
          </a:xfrm>
          <a:prstGeom prst="rect">
            <a:avLst/>
          </a:prstGeom>
          <a:noFill/>
        </p:spPr>
        <p:txBody>
          <a:bodyPr wrap="square" rtlCol="0">
            <a:spAutoFit/>
          </a:bodyPr>
          <a:lstStyle/>
          <a:p>
            <a:r>
              <a:rPr lang="en-US" sz="2800" baseline="30000" dirty="0">
                <a:solidFill>
                  <a:schemeClr val="bg1"/>
                </a:solidFill>
                <a:latin typeface="Futura Medium" charset="0"/>
                <a:ea typeface="Futura Medium" charset="0"/>
                <a:cs typeface="Futura Medium" charset="0"/>
              </a:rPr>
              <a:t>CASO CL</a:t>
            </a:r>
            <a:r>
              <a:rPr lang="es-ES" sz="2800" baseline="30000" dirty="0">
                <a:solidFill>
                  <a:schemeClr val="bg1"/>
                </a:solidFill>
                <a:latin typeface="Futura Medium" charset="0"/>
                <a:ea typeface="Futura Medium" charset="0"/>
                <a:cs typeface="Futura Medium" charset="0"/>
              </a:rPr>
              <a:t>ÍNICO </a:t>
            </a:r>
            <a:r>
              <a:rPr lang="en-US" sz="2800" baseline="30000" dirty="0">
                <a:solidFill>
                  <a:schemeClr val="bg1"/>
                </a:solidFill>
                <a:latin typeface="Futura Medium" charset="0"/>
                <a:ea typeface="Futura Medium" charset="0"/>
                <a:cs typeface="Futura Medium" charset="0"/>
              </a:rPr>
              <a:t>I XXXXX XXXXX XX XXXXXX</a:t>
            </a:r>
          </a:p>
        </p:txBody>
      </p:sp>
      <p:sp>
        <p:nvSpPr>
          <p:cNvPr id="7" name="TextBox 1">
            <a:extLst>
              <a:ext uri="{FF2B5EF4-FFF2-40B4-BE49-F238E27FC236}">
                <a16:creationId xmlns:a16="http://schemas.microsoft.com/office/drawing/2014/main" xmlns="" id="{FC6A6ABB-F714-46F3-9761-EDD8B7046687}"/>
              </a:ext>
            </a:extLst>
          </p:cNvPr>
          <p:cNvSpPr txBox="1"/>
          <p:nvPr/>
        </p:nvSpPr>
        <p:spPr>
          <a:xfrm>
            <a:off x="1164886" y="541803"/>
            <a:ext cx="9851880" cy="256480"/>
          </a:xfrm>
          <a:prstGeom prst="rect">
            <a:avLst/>
          </a:prstGeom>
          <a:noFill/>
        </p:spPr>
        <p:txBody>
          <a:bodyPr wrap="square" rtlCol="0">
            <a:spAutoFit/>
          </a:bodyPr>
          <a:lstStyle/>
          <a:p>
            <a:pPr algn="ctr"/>
            <a:r>
              <a:rPr lang="es-ES" sz="1600" spc="300" baseline="30000" dirty="0">
                <a:latin typeface="Lato" panose="020F0502020204030203" pitchFamily="34" charset="77"/>
                <a:ea typeface="Futura Medium" charset="0"/>
                <a:cs typeface="Futura Medium" charset="0"/>
              </a:rPr>
              <a:t>PLA DE TREBALL ESCOLA MAS MARIA</a:t>
            </a:r>
          </a:p>
        </p:txBody>
      </p:sp>
      <p:sp>
        <p:nvSpPr>
          <p:cNvPr id="10" name="TextBox 1">
            <a:extLst>
              <a:ext uri="{FF2B5EF4-FFF2-40B4-BE49-F238E27FC236}">
                <a16:creationId xmlns:a16="http://schemas.microsoft.com/office/drawing/2014/main" xmlns="" id="{9DA73B0F-B2FF-49D1-917F-F698D598FBFA}"/>
              </a:ext>
            </a:extLst>
          </p:cNvPr>
          <p:cNvSpPr txBox="1"/>
          <p:nvPr/>
        </p:nvSpPr>
        <p:spPr>
          <a:xfrm>
            <a:off x="1164886" y="819207"/>
            <a:ext cx="9851880" cy="276999"/>
          </a:xfrm>
          <a:prstGeom prst="rect">
            <a:avLst/>
          </a:prstGeom>
          <a:noFill/>
        </p:spPr>
        <p:txBody>
          <a:bodyPr wrap="square" rtlCol="0">
            <a:spAutoFit/>
          </a:bodyPr>
          <a:lstStyle/>
          <a:p>
            <a:pPr algn="ctr"/>
            <a:r>
              <a:rPr lang="es-ES" b="1" spc="300" baseline="30000" dirty="0">
                <a:solidFill>
                  <a:srgbClr val="197363"/>
                </a:solidFill>
                <a:latin typeface="Lato Black" panose="020F0502020204030203" pitchFamily="34" charset="77"/>
                <a:ea typeface="Futura Medium" charset="0"/>
                <a:cs typeface="Futura Medium" charset="0"/>
              </a:rPr>
              <a:t>4.1. JORNADES GASTRONÒMIQUES – TIPUS DE JORNADES</a:t>
            </a:r>
            <a:endParaRPr lang="es-ES" spc="300" baseline="30000" dirty="0">
              <a:solidFill>
                <a:srgbClr val="197363"/>
              </a:solidFill>
              <a:latin typeface="Lato" panose="020F0502020204030203" pitchFamily="34" charset="77"/>
              <a:ea typeface="Futura Medium" charset="0"/>
              <a:cs typeface="Futura Medium" charset="0"/>
            </a:endParaRPr>
          </a:p>
        </p:txBody>
      </p:sp>
      <p:sp>
        <p:nvSpPr>
          <p:cNvPr id="2" name="Rectangle 2">
            <a:extLst>
              <a:ext uri="{FF2B5EF4-FFF2-40B4-BE49-F238E27FC236}">
                <a16:creationId xmlns:a16="http://schemas.microsoft.com/office/drawing/2014/main" xmlns="" id="{3C5CC604-50CB-4B8F-B7D1-D773DB24D6E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9" name="TextBox 2">
            <a:extLst>
              <a:ext uri="{FF2B5EF4-FFF2-40B4-BE49-F238E27FC236}">
                <a16:creationId xmlns:a16="http://schemas.microsoft.com/office/drawing/2014/main" xmlns="" id="{385E2238-E3DC-4A87-8F47-268249C06AFE}"/>
              </a:ext>
            </a:extLst>
          </p:cNvPr>
          <p:cNvSpPr txBox="1"/>
          <p:nvPr/>
        </p:nvSpPr>
        <p:spPr>
          <a:xfrm>
            <a:off x="1033398" y="2250864"/>
            <a:ext cx="9851878" cy="235962"/>
          </a:xfrm>
          <a:prstGeom prst="rect">
            <a:avLst/>
          </a:prstGeom>
          <a:noFill/>
        </p:spPr>
        <p:txBody>
          <a:bodyPr wrap="square" rtlCol="0">
            <a:spAutoFit/>
          </a:bodyPr>
          <a:lstStyle/>
          <a:p>
            <a:r>
              <a:rPr lang="es-ES" sz="1400" b="1" spc="300" baseline="30000" dirty="0">
                <a:solidFill>
                  <a:srgbClr val="008376"/>
                </a:solidFill>
                <a:latin typeface="Lato" panose="020F0502020204030203" pitchFamily="34" charset="77"/>
                <a:ea typeface="Futura Medium" charset="0"/>
                <a:cs typeface="Futura Medium" charset="0"/>
              </a:rPr>
              <a:t>4.1.2.JORNADA TEMÀTICA</a:t>
            </a:r>
            <a:endParaRPr lang="en-US" sz="1400" b="1" spc="300" baseline="30000" dirty="0">
              <a:solidFill>
                <a:srgbClr val="008376"/>
              </a:solidFill>
              <a:latin typeface="Lato" panose="020F0502020204030203" pitchFamily="34" charset="77"/>
              <a:ea typeface="Futura Medium" charset="0"/>
              <a:cs typeface="Futura Medium" charset="0"/>
            </a:endParaRPr>
          </a:p>
        </p:txBody>
      </p:sp>
      <p:sp>
        <p:nvSpPr>
          <p:cNvPr id="32" name="Rectángulo 31">
            <a:extLst>
              <a:ext uri="{FF2B5EF4-FFF2-40B4-BE49-F238E27FC236}">
                <a16:creationId xmlns:a16="http://schemas.microsoft.com/office/drawing/2014/main" xmlns="" id="{0342657C-C4BF-4513-8564-923CD5B81438}"/>
              </a:ext>
            </a:extLst>
          </p:cNvPr>
          <p:cNvSpPr/>
          <p:nvPr/>
        </p:nvSpPr>
        <p:spPr>
          <a:xfrm>
            <a:off x="1982597" y="2667928"/>
            <a:ext cx="9141205" cy="1785104"/>
          </a:xfrm>
          <a:prstGeom prst="rect">
            <a:avLst/>
          </a:prstGeom>
        </p:spPr>
        <p:txBody>
          <a:bodyPr wrap="square">
            <a:spAutoFit/>
          </a:bodyPr>
          <a:lstStyle/>
          <a:p>
            <a:pPr fontAlgn="ctr"/>
            <a:r>
              <a:rPr lang="ca-ES" sz="1000" dirty="0">
                <a:latin typeface="Lato" panose="020F0502020204030203" pitchFamily="34" charset="0"/>
              </a:rPr>
              <a:t>Jornades les quals </a:t>
            </a:r>
            <a:r>
              <a:rPr lang="ca-ES" sz="1000" dirty="0" smtClean="0">
                <a:latin typeface="Lato" panose="020F0502020204030203" pitchFamily="34" charset="0"/>
              </a:rPr>
              <a:t> a </a:t>
            </a:r>
            <a:r>
              <a:rPr lang="ca-ES" sz="1000" dirty="0">
                <a:latin typeface="Lato" panose="020F0502020204030203" pitchFamily="34" charset="0"/>
              </a:rPr>
              <a:t>partir d’una temàtica es desenvolupa un Eix d’Interès que unifiqui diferents aspectes.</a:t>
            </a:r>
          </a:p>
          <a:p>
            <a:pPr fontAlgn="ctr"/>
            <a:endParaRPr lang="ca-ES" sz="1000" dirty="0">
              <a:latin typeface="Lato" panose="020F0502020204030203" pitchFamily="34" charset="0"/>
            </a:endParaRPr>
          </a:p>
          <a:p>
            <a:pPr fontAlgn="ctr"/>
            <a:endParaRPr lang="ca-ES" sz="1000" dirty="0">
              <a:latin typeface="Lato" panose="020F0502020204030203" pitchFamily="34" charset="0"/>
            </a:endParaRPr>
          </a:p>
          <a:p>
            <a:pPr fontAlgn="ctr"/>
            <a:r>
              <a:rPr lang="ca-ES" sz="1000" dirty="0">
                <a:latin typeface="Lato" panose="020F0502020204030203" pitchFamily="34" charset="0"/>
              </a:rPr>
              <a:t>En cada Jornada com a mínim es treballa:</a:t>
            </a:r>
            <a:endParaRPr lang="es-ES" sz="1000" dirty="0">
              <a:latin typeface="Lato" panose="020F0502020204030203" pitchFamily="34" charset="0"/>
            </a:endParaRPr>
          </a:p>
          <a:p>
            <a:pPr fontAlgn="ctr"/>
            <a:r>
              <a:rPr lang="ca-ES" sz="1000" dirty="0">
                <a:latin typeface="Lato" panose="020F0502020204030203" pitchFamily="34" charset="0"/>
              </a:rPr>
              <a:t>-          Un aspecte divulgatiu</a:t>
            </a:r>
            <a:endParaRPr lang="es-ES" sz="1000" dirty="0">
              <a:latin typeface="Lato" panose="020F0502020204030203" pitchFamily="34" charset="0"/>
            </a:endParaRPr>
          </a:p>
          <a:p>
            <a:pPr fontAlgn="ctr"/>
            <a:r>
              <a:rPr lang="ca-ES" sz="1000" dirty="0">
                <a:latin typeface="Lato" panose="020F0502020204030203" pitchFamily="34" charset="0"/>
              </a:rPr>
              <a:t>-          Un taller, joc o dinàmica</a:t>
            </a:r>
            <a:endParaRPr lang="es-ES" sz="1000" dirty="0">
              <a:latin typeface="Lato" panose="020F0502020204030203" pitchFamily="34" charset="0"/>
            </a:endParaRPr>
          </a:p>
          <a:p>
            <a:pPr fontAlgn="ctr"/>
            <a:r>
              <a:rPr lang="ca-ES" sz="1000" dirty="0">
                <a:latin typeface="Lato" panose="020F0502020204030203" pitchFamily="34" charset="0"/>
              </a:rPr>
              <a:t>-          Com a mínim un element en l’àpat</a:t>
            </a:r>
          </a:p>
          <a:p>
            <a:pPr fontAlgn="ctr"/>
            <a:endParaRPr lang="es-ES" sz="1000" dirty="0">
              <a:latin typeface="Lato" panose="020F0502020204030203" pitchFamily="34" charset="0"/>
            </a:endParaRPr>
          </a:p>
          <a:p>
            <a:pPr fontAlgn="ctr"/>
            <a:endParaRPr lang="ca-ES" sz="1000" dirty="0">
              <a:latin typeface="Lato" panose="020F0502020204030203" pitchFamily="34" charset="0"/>
            </a:endParaRPr>
          </a:p>
          <a:p>
            <a:pPr fontAlgn="ctr"/>
            <a:r>
              <a:rPr lang="ca-ES" sz="1000" dirty="0">
                <a:latin typeface="Lato" panose="020F0502020204030203" pitchFamily="34" charset="0"/>
              </a:rPr>
              <a:t>Les temàtiques poden ser molt variades: des d’un Dia Internacional concret fins a un valor personal o interpersonal passant per qualsevol concepte abstracte.</a:t>
            </a:r>
            <a:endParaRPr lang="es-ES" sz="1000" dirty="0">
              <a:latin typeface="Lato" panose="020F0502020204030203" pitchFamily="34" charset="0"/>
            </a:endParaRPr>
          </a:p>
          <a:p>
            <a:endParaRPr lang="es-ES" sz="1000" dirty="0">
              <a:latin typeface="Lato" panose="020F0502020204030203" pitchFamily="34" charset="0"/>
            </a:endParaRPr>
          </a:p>
        </p:txBody>
      </p:sp>
      <p:pic>
        <p:nvPicPr>
          <p:cNvPr id="5" name="Imagen 4">
            <a:extLst>
              <a:ext uri="{FF2B5EF4-FFF2-40B4-BE49-F238E27FC236}">
                <a16:creationId xmlns:a16="http://schemas.microsoft.com/office/drawing/2014/main" xmlns="" id="{25AC0948-CA9A-49AC-A8E1-6E2BC12DBFE0}"/>
              </a:ext>
            </a:extLst>
          </p:cNvPr>
          <p:cNvPicPr>
            <a:picLocks noChangeAspect="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332666" y="2550866"/>
            <a:ext cx="494913" cy="475462"/>
          </a:xfrm>
          <a:prstGeom prst="rect">
            <a:avLst/>
          </a:prstGeom>
        </p:spPr>
      </p:pic>
      <p:pic>
        <p:nvPicPr>
          <p:cNvPr id="14" name="Imagen 13">
            <a:extLst>
              <a:ext uri="{FF2B5EF4-FFF2-40B4-BE49-F238E27FC236}">
                <a16:creationId xmlns:a16="http://schemas.microsoft.com/office/drawing/2014/main" xmlns="" id="{7AED9C24-CCE0-44D2-BC6F-0BBF6A5A9EED}"/>
              </a:ext>
            </a:extLst>
          </p:cNvPr>
          <p:cNvPicPr>
            <a:picLocks noChangeAspect="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335658" y="3026328"/>
            <a:ext cx="494913" cy="475462"/>
          </a:xfrm>
          <a:prstGeom prst="rect">
            <a:avLst/>
          </a:prstGeom>
        </p:spPr>
      </p:pic>
      <p:pic>
        <p:nvPicPr>
          <p:cNvPr id="15" name="Imagen 14">
            <a:extLst>
              <a:ext uri="{FF2B5EF4-FFF2-40B4-BE49-F238E27FC236}">
                <a16:creationId xmlns:a16="http://schemas.microsoft.com/office/drawing/2014/main" xmlns="" id="{F3399ECF-AA7F-41C2-87A9-36D3E5DA8147}"/>
              </a:ext>
            </a:extLst>
          </p:cNvPr>
          <p:cNvPicPr>
            <a:picLocks noChangeAspect="1"/>
          </p:cNvPicPr>
          <p:nvPr/>
        </p:nvPicPr>
        <p:blipFill>
          <a:blip r:embed="rId2"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332666" y="3884612"/>
            <a:ext cx="494913" cy="475462"/>
          </a:xfrm>
          <a:prstGeom prst="rect">
            <a:avLst/>
          </a:prstGeom>
        </p:spPr>
      </p:pic>
      <p:pic>
        <p:nvPicPr>
          <p:cNvPr id="8" name="Imagen 7">
            <a:extLst>
              <a:ext uri="{FF2B5EF4-FFF2-40B4-BE49-F238E27FC236}">
                <a16:creationId xmlns:a16="http://schemas.microsoft.com/office/drawing/2014/main" xmlns="" id="{ACF81264-8DD6-496D-A9CA-8BEB41E784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2371" y="4632267"/>
            <a:ext cx="1762125" cy="1457325"/>
          </a:xfrm>
          <a:prstGeom prst="rect">
            <a:avLst/>
          </a:prstGeom>
        </p:spPr>
      </p:pic>
      <p:pic>
        <p:nvPicPr>
          <p:cNvPr id="12" name="Imagen 11">
            <a:extLst>
              <a:ext uri="{FF2B5EF4-FFF2-40B4-BE49-F238E27FC236}">
                <a16:creationId xmlns:a16="http://schemas.microsoft.com/office/drawing/2014/main" xmlns="" id="{F8E0BECC-23C3-4E5A-98FE-1234971B46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9439" y="4581468"/>
            <a:ext cx="1762125" cy="1457325"/>
          </a:xfrm>
          <a:prstGeom prst="rect">
            <a:avLst/>
          </a:prstGeom>
        </p:spPr>
      </p:pic>
      <p:pic>
        <p:nvPicPr>
          <p:cNvPr id="16" name="Imagen 15">
            <a:extLst>
              <a:ext uri="{FF2B5EF4-FFF2-40B4-BE49-F238E27FC236}">
                <a16:creationId xmlns:a16="http://schemas.microsoft.com/office/drawing/2014/main" xmlns="" id="{E9784563-E9C0-471B-A826-0C2866743F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1677" y="4567429"/>
            <a:ext cx="1762125" cy="1457325"/>
          </a:xfrm>
          <a:prstGeom prst="rect">
            <a:avLst/>
          </a:prstGeom>
        </p:spPr>
      </p:pic>
    </p:spTree>
    <p:extLst>
      <p:ext uri="{BB962C8B-B14F-4D97-AF65-F5344CB8AC3E}">
        <p14:creationId xmlns:p14="http://schemas.microsoft.com/office/powerpoint/2010/main" val="2247433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p:nvPr/>
        </p:nvSpPr>
        <p:spPr>
          <a:xfrm>
            <a:off x="5580120" y="535259"/>
            <a:ext cx="6100764" cy="379591"/>
          </a:xfrm>
          <a:prstGeom prst="rect">
            <a:avLst/>
          </a:prstGeom>
          <a:noFill/>
        </p:spPr>
        <p:txBody>
          <a:bodyPr wrap="square" rtlCol="0">
            <a:spAutoFit/>
          </a:bodyPr>
          <a:lstStyle/>
          <a:p>
            <a:r>
              <a:rPr lang="en-US" sz="2800" baseline="30000" dirty="0">
                <a:solidFill>
                  <a:schemeClr val="bg1"/>
                </a:solidFill>
                <a:latin typeface="Futura Medium" charset="0"/>
                <a:ea typeface="Futura Medium" charset="0"/>
                <a:cs typeface="Futura Medium" charset="0"/>
              </a:rPr>
              <a:t>CASO CL</a:t>
            </a:r>
            <a:r>
              <a:rPr lang="es-ES" sz="2800" baseline="30000" dirty="0">
                <a:solidFill>
                  <a:schemeClr val="bg1"/>
                </a:solidFill>
                <a:latin typeface="Futura Medium" charset="0"/>
                <a:ea typeface="Futura Medium" charset="0"/>
                <a:cs typeface="Futura Medium" charset="0"/>
              </a:rPr>
              <a:t>ÍNICO </a:t>
            </a:r>
            <a:r>
              <a:rPr lang="en-US" sz="2800" baseline="30000" dirty="0">
                <a:solidFill>
                  <a:schemeClr val="bg1"/>
                </a:solidFill>
                <a:latin typeface="Futura Medium" charset="0"/>
                <a:ea typeface="Futura Medium" charset="0"/>
                <a:cs typeface="Futura Medium" charset="0"/>
              </a:rPr>
              <a:t>I XXXXX XXXXX XX XXXXXX</a:t>
            </a:r>
          </a:p>
        </p:txBody>
      </p:sp>
      <p:sp>
        <p:nvSpPr>
          <p:cNvPr id="7" name="TextBox 1">
            <a:extLst>
              <a:ext uri="{FF2B5EF4-FFF2-40B4-BE49-F238E27FC236}">
                <a16:creationId xmlns:a16="http://schemas.microsoft.com/office/drawing/2014/main" xmlns="" id="{FC6A6ABB-F714-46F3-9761-EDD8B7046687}"/>
              </a:ext>
            </a:extLst>
          </p:cNvPr>
          <p:cNvSpPr txBox="1"/>
          <p:nvPr/>
        </p:nvSpPr>
        <p:spPr>
          <a:xfrm>
            <a:off x="1164886" y="541803"/>
            <a:ext cx="9851880" cy="256480"/>
          </a:xfrm>
          <a:prstGeom prst="rect">
            <a:avLst/>
          </a:prstGeom>
          <a:noFill/>
        </p:spPr>
        <p:txBody>
          <a:bodyPr wrap="square" rtlCol="0">
            <a:spAutoFit/>
          </a:bodyPr>
          <a:lstStyle/>
          <a:p>
            <a:pPr algn="ctr"/>
            <a:r>
              <a:rPr lang="es-ES" sz="1600" spc="300" baseline="30000" dirty="0">
                <a:latin typeface="Lato" panose="020F0502020204030203" pitchFamily="34" charset="77"/>
                <a:ea typeface="Futura Medium" charset="0"/>
                <a:cs typeface="Futura Medium" charset="0"/>
              </a:rPr>
              <a:t>PLA DE TREBALL ESCOLA MAS MARIA</a:t>
            </a:r>
          </a:p>
        </p:txBody>
      </p:sp>
      <p:sp>
        <p:nvSpPr>
          <p:cNvPr id="10" name="TextBox 1">
            <a:extLst>
              <a:ext uri="{FF2B5EF4-FFF2-40B4-BE49-F238E27FC236}">
                <a16:creationId xmlns:a16="http://schemas.microsoft.com/office/drawing/2014/main" xmlns="" id="{9DA73B0F-B2FF-49D1-917F-F698D598FBFA}"/>
              </a:ext>
            </a:extLst>
          </p:cNvPr>
          <p:cNvSpPr txBox="1"/>
          <p:nvPr/>
        </p:nvSpPr>
        <p:spPr>
          <a:xfrm>
            <a:off x="1164886" y="819207"/>
            <a:ext cx="9851880" cy="276999"/>
          </a:xfrm>
          <a:prstGeom prst="rect">
            <a:avLst/>
          </a:prstGeom>
          <a:noFill/>
        </p:spPr>
        <p:txBody>
          <a:bodyPr wrap="square" rtlCol="0">
            <a:spAutoFit/>
          </a:bodyPr>
          <a:lstStyle/>
          <a:p>
            <a:pPr algn="ctr"/>
            <a:r>
              <a:rPr lang="es-ES" b="1" spc="300" baseline="30000" dirty="0">
                <a:solidFill>
                  <a:srgbClr val="197363"/>
                </a:solidFill>
                <a:latin typeface="Lato Black" panose="020F0502020204030203" pitchFamily="34" charset="77"/>
                <a:ea typeface="Futura Medium" charset="0"/>
                <a:cs typeface="Futura Medium" charset="0"/>
              </a:rPr>
              <a:t>4.1. JORNADES GASTRONÒMIQUES – TIPUS DE JORNADES</a:t>
            </a:r>
            <a:endParaRPr lang="es-ES" spc="300" baseline="30000" dirty="0">
              <a:solidFill>
                <a:srgbClr val="197363"/>
              </a:solidFill>
              <a:latin typeface="Lato" panose="020F0502020204030203" pitchFamily="34" charset="77"/>
              <a:ea typeface="Futura Medium" charset="0"/>
              <a:cs typeface="Futura Medium" charset="0"/>
            </a:endParaRPr>
          </a:p>
        </p:txBody>
      </p:sp>
      <p:sp>
        <p:nvSpPr>
          <p:cNvPr id="2" name="Rectangle 2">
            <a:extLst>
              <a:ext uri="{FF2B5EF4-FFF2-40B4-BE49-F238E27FC236}">
                <a16:creationId xmlns:a16="http://schemas.microsoft.com/office/drawing/2014/main" xmlns="" id="{3C5CC604-50CB-4B8F-B7D1-D773DB24D6E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9" name="TextBox 2">
            <a:extLst>
              <a:ext uri="{FF2B5EF4-FFF2-40B4-BE49-F238E27FC236}">
                <a16:creationId xmlns:a16="http://schemas.microsoft.com/office/drawing/2014/main" xmlns="" id="{385E2238-E3DC-4A87-8F47-268249C06AFE}"/>
              </a:ext>
            </a:extLst>
          </p:cNvPr>
          <p:cNvSpPr txBox="1"/>
          <p:nvPr/>
        </p:nvSpPr>
        <p:spPr>
          <a:xfrm>
            <a:off x="1033398" y="2250864"/>
            <a:ext cx="9851878" cy="235962"/>
          </a:xfrm>
          <a:prstGeom prst="rect">
            <a:avLst/>
          </a:prstGeom>
          <a:noFill/>
        </p:spPr>
        <p:txBody>
          <a:bodyPr wrap="square" rtlCol="0">
            <a:spAutoFit/>
          </a:bodyPr>
          <a:lstStyle/>
          <a:p>
            <a:r>
              <a:rPr lang="es-ES" sz="1400" b="1" spc="300" baseline="30000" dirty="0">
                <a:solidFill>
                  <a:srgbClr val="008376"/>
                </a:solidFill>
                <a:latin typeface="Lato" panose="020F0502020204030203" pitchFamily="34" charset="77"/>
                <a:ea typeface="Futura Medium" charset="0"/>
                <a:cs typeface="Futura Medium" charset="0"/>
              </a:rPr>
              <a:t>4.1.3.JORNADA DE PRODUCTE</a:t>
            </a:r>
            <a:endParaRPr lang="en-US" sz="1400" b="1" spc="300" baseline="30000" dirty="0">
              <a:solidFill>
                <a:srgbClr val="008376"/>
              </a:solidFill>
              <a:latin typeface="Lato" panose="020F0502020204030203" pitchFamily="34" charset="77"/>
              <a:ea typeface="Futura Medium" charset="0"/>
              <a:cs typeface="Futura Medium" charset="0"/>
            </a:endParaRPr>
          </a:p>
        </p:txBody>
      </p:sp>
      <p:sp>
        <p:nvSpPr>
          <p:cNvPr id="32" name="Rectángulo 31">
            <a:extLst>
              <a:ext uri="{FF2B5EF4-FFF2-40B4-BE49-F238E27FC236}">
                <a16:creationId xmlns:a16="http://schemas.microsoft.com/office/drawing/2014/main" xmlns="" id="{0342657C-C4BF-4513-8564-923CD5B81438}"/>
              </a:ext>
            </a:extLst>
          </p:cNvPr>
          <p:cNvSpPr/>
          <p:nvPr/>
        </p:nvSpPr>
        <p:spPr>
          <a:xfrm>
            <a:off x="1982597" y="2667928"/>
            <a:ext cx="7309185" cy="2092881"/>
          </a:xfrm>
          <a:prstGeom prst="rect">
            <a:avLst/>
          </a:prstGeom>
        </p:spPr>
        <p:txBody>
          <a:bodyPr wrap="square">
            <a:spAutoFit/>
          </a:bodyPr>
          <a:lstStyle/>
          <a:p>
            <a:pPr fontAlgn="ctr"/>
            <a:r>
              <a:rPr lang="ca-ES" sz="1000" dirty="0">
                <a:latin typeface="Lato" panose="020F0502020204030203" pitchFamily="34" charset="0"/>
              </a:rPr>
              <a:t>Jornades que a partir d’un producte es desenvolupa un Eix d’Interès que unificarà diferents aspectes.</a:t>
            </a:r>
            <a:endParaRPr lang="es-ES" sz="1000" dirty="0">
              <a:latin typeface="Lato" panose="020F0502020204030203" pitchFamily="34" charset="0"/>
            </a:endParaRPr>
          </a:p>
          <a:p>
            <a:pPr fontAlgn="ctr"/>
            <a:endParaRPr lang="ca-ES" sz="1000" dirty="0">
              <a:latin typeface="Lato" panose="020F0502020204030203" pitchFamily="34" charset="0"/>
            </a:endParaRPr>
          </a:p>
          <a:p>
            <a:pPr fontAlgn="ctr"/>
            <a:endParaRPr lang="ca-ES" sz="1000" dirty="0">
              <a:latin typeface="Lato" panose="020F0502020204030203" pitchFamily="34" charset="0"/>
            </a:endParaRPr>
          </a:p>
          <a:p>
            <a:pPr fontAlgn="ctr"/>
            <a:r>
              <a:rPr lang="ca-ES" sz="1000" dirty="0">
                <a:latin typeface="Lato" panose="020F0502020204030203" pitchFamily="34" charset="0"/>
              </a:rPr>
              <a:t>Cal que es treballi com a mínim a cada jornada:</a:t>
            </a:r>
            <a:endParaRPr lang="es-ES" sz="1000" dirty="0">
              <a:latin typeface="Lato" panose="020F0502020204030203" pitchFamily="34" charset="0"/>
            </a:endParaRPr>
          </a:p>
          <a:p>
            <a:pPr fontAlgn="ctr"/>
            <a:r>
              <a:rPr lang="ca-ES" sz="1000" dirty="0">
                <a:latin typeface="Lato" panose="020F0502020204030203" pitchFamily="34" charset="0"/>
              </a:rPr>
              <a:t>-  Aspectes divulgatius:</a:t>
            </a:r>
            <a:endParaRPr lang="es-ES" sz="1000" dirty="0">
              <a:latin typeface="Lato" panose="020F0502020204030203" pitchFamily="34" charset="0"/>
            </a:endParaRPr>
          </a:p>
          <a:p>
            <a:pPr fontAlgn="ctr"/>
            <a:r>
              <a:rPr lang="ca-ES" sz="1000" dirty="0">
                <a:latin typeface="Lato" panose="020F0502020204030203" pitchFamily="34" charset="0"/>
              </a:rPr>
              <a:t>	- Taula-aparador de mostra del producte amb les seves varietats, elaboracions i usos, ...</a:t>
            </a:r>
            <a:endParaRPr lang="es-ES" sz="1000" dirty="0">
              <a:latin typeface="Lato" panose="020F0502020204030203" pitchFamily="34" charset="0"/>
            </a:endParaRPr>
          </a:p>
          <a:p>
            <a:pPr fontAlgn="ctr"/>
            <a:r>
              <a:rPr lang="ca-ES" sz="1000" dirty="0">
                <a:latin typeface="Lato" panose="020F0502020204030203" pitchFamily="34" charset="0"/>
              </a:rPr>
              <a:t>	- Cartell identificatiu i de definició del producte</a:t>
            </a:r>
            <a:endParaRPr lang="es-ES" sz="1000" dirty="0">
              <a:latin typeface="Lato" panose="020F0502020204030203" pitchFamily="34" charset="0"/>
            </a:endParaRPr>
          </a:p>
          <a:p>
            <a:pPr fontAlgn="ctr"/>
            <a:r>
              <a:rPr lang="ca-ES" sz="1000" dirty="0">
                <a:latin typeface="Lato" panose="020F0502020204030203" pitchFamily="34" charset="0"/>
              </a:rPr>
              <a:t>-  Com a mínim un element en l’àpat. No necessàriament programat en el menú però sí present. Com per exemple un tastet.</a:t>
            </a:r>
          </a:p>
          <a:p>
            <a:pPr fontAlgn="ctr"/>
            <a:endParaRPr lang="ca-ES" sz="1000" dirty="0">
              <a:latin typeface="Lato" panose="020F0502020204030203" pitchFamily="34" charset="0"/>
            </a:endParaRPr>
          </a:p>
          <a:p>
            <a:pPr fontAlgn="ctr"/>
            <a:endParaRPr lang="es-ES" sz="1000" dirty="0">
              <a:latin typeface="Lato" panose="020F0502020204030203" pitchFamily="34" charset="0"/>
            </a:endParaRPr>
          </a:p>
          <a:p>
            <a:pPr fontAlgn="ctr"/>
            <a:r>
              <a:rPr lang="ca-ES" sz="1000" dirty="0">
                <a:latin typeface="Lato" panose="020F0502020204030203" pitchFamily="34" charset="0"/>
              </a:rPr>
              <a:t>Dependrà de cada centre. La coordinadora de l’escola serà qui ho defineixi. Cal tenir en compte que cal que tots els </a:t>
            </a:r>
            <a:r>
              <a:rPr lang="ca-ES" sz="1000" dirty="0" smtClean="0">
                <a:latin typeface="Lato" panose="020F0502020204030203" pitchFamily="34" charset="0"/>
              </a:rPr>
              <a:t>nens/es </a:t>
            </a:r>
            <a:r>
              <a:rPr lang="ca-ES" sz="1000" dirty="0">
                <a:latin typeface="Lato" panose="020F0502020204030203" pitchFamily="34" charset="0"/>
              </a:rPr>
              <a:t>del menjador han de poder veure la taula-aparador de mostra de producte. Es pot allargar tant com calgui dins el límit d’una setmana.</a:t>
            </a:r>
            <a:endParaRPr lang="es-ES" sz="1000" dirty="0">
              <a:latin typeface="Lato" panose="020F0502020204030203" pitchFamily="34" charset="0"/>
            </a:endParaRPr>
          </a:p>
          <a:p>
            <a:endParaRPr lang="es-ES" sz="1000" dirty="0">
              <a:latin typeface="Lato" panose="020F0502020204030203" pitchFamily="34" charset="0"/>
            </a:endParaRPr>
          </a:p>
        </p:txBody>
      </p:sp>
      <p:pic>
        <p:nvPicPr>
          <p:cNvPr id="5" name="Imagen 4">
            <a:extLst>
              <a:ext uri="{FF2B5EF4-FFF2-40B4-BE49-F238E27FC236}">
                <a16:creationId xmlns:a16="http://schemas.microsoft.com/office/drawing/2014/main" xmlns="" id="{25AC0948-CA9A-49AC-A8E1-6E2BC12DBFE0}"/>
              </a:ext>
            </a:extLst>
          </p:cNvPr>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332666" y="2550866"/>
            <a:ext cx="494913" cy="475462"/>
          </a:xfrm>
          <a:prstGeom prst="rect">
            <a:avLst/>
          </a:prstGeom>
        </p:spPr>
      </p:pic>
      <p:pic>
        <p:nvPicPr>
          <p:cNvPr id="14" name="Imagen 13">
            <a:extLst>
              <a:ext uri="{FF2B5EF4-FFF2-40B4-BE49-F238E27FC236}">
                <a16:creationId xmlns:a16="http://schemas.microsoft.com/office/drawing/2014/main" xmlns="" id="{7AED9C24-CCE0-44D2-BC6F-0BBF6A5A9EED}"/>
              </a:ext>
            </a:extLst>
          </p:cNvPr>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335658" y="3026328"/>
            <a:ext cx="494913" cy="475462"/>
          </a:xfrm>
          <a:prstGeom prst="rect">
            <a:avLst/>
          </a:prstGeom>
        </p:spPr>
      </p:pic>
      <p:pic>
        <p:nvPicPr>
          <p:cNvPr id="15" name="Imagen 14">
            <a:extLst>
              <a:ext uri="{FF2B5EF4-FFF2-40B4-BE49-F238E27FC236}">
                <a16:creationId xmlns:a16="http://schemas.microsoft.com/office/drawing/2014/main" xmlns="" id="{F3399ECF-AA7F-41C2-87A9-36D3E5DA8147}"/>
              </a:ext>
            </a:extLst>
          </p:cNvPr>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332665" y="4115521"/>
            <a:ext cx="494913" cy="475462"/>
          </a:xfrm>
          <a:prstGeom prst="rect">
            <a:avLst/>
          </a:prstGeom>
        </p:spPr>
      </p:pic>
      <p:pic>
        <p:nvPicPr>
          <p:cNvPr id="4" name="Imagen 3">
            <a:extLst>
              <a:ext uri="{FF2B5EF4-FFF2-40B4-BE49-F238E27FC236}">
                <a16:creationId xmlns:a16="http://schemas.microsoft.com/office/drawing/2014/main" xmlns="" id="{4BCBF72A-E93C-4E2B-9376-77A2EE106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5286" y="1920854"/>
            <a:ext cx="977207" cy="977207"/>
          </a:xfrm>
          <a:prstGeom prst="rect">
            <a:avLst/>
          </a:prstGeom>
        </p:spPr>
      </p:pic>
      <p:pic>
        <p:nvPicPr>
          <p:cNvPr id="11" name="Imagen 10">
            <a:extLst>
              <a:ext uri="{FF2B5EF4-FFF2-40B4-BE49-F238E27FC236}">
                <a16:creationId xmlns:a16="http://schemas.microsoft.com/office/drawing/2014/main" xmlns="" id="{03A10736-0394-4E47-9E7D-3F5009BC85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89634" y="3058031"/>
            <a:ext cx="977207" cy="977207"/>
          </a:xfrm>
          <a:prstGeom prst="rect">
            <a:avLst/>
          </a:prstGeom>
        </p:spPr>
      </p:pic>
      <p:pic>
        <p:nvPicPr>
          <p:cNvPr id="17" name="Imagen 16">
            <a:extLst>
              <a:ext uri="{FF2B5EF4-FFF2-40B4-BE49-F238E27FC236}">
                <a16:creationId xmlns:a16="http://schemas.microsoft.com/office/drawing/2014/main" xmlns="" id="{E6FE27D9-7CD9-4C99-8854-5BC3D727E7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2479" y="4145877"/>
            <a:ext cx="1001555" cy="1091696"/>
          </a:xfrm>
          <a:prstGeom prst="rect">
            <a:avLst/>
          </a:prstGeom>
        </p:spPr>
      </p:pic>
      <p:pic>
        <p:nvPicPr>
          <p:cNvPr id="20" name="Imagen 19">
            <a:extLst>
              <a:ext uri="{FF2B5EF4-FFF2-40B4-BE49-F238E27FC236}">
                <a16:creationId xmlns:a16="http://schemas.microsoft.com/office/drawing/2014/main" xmlns="" id="{21F31C2B-FDC4-42C1-B6F0-E3C31A92B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6352" y="5348212"/>
            <a:ext cx="1162918" cy="1162918"/>
          </a:xfrm>
          <a:prstGeom prst="rect">
            <a:avLst/>
          </a:prstGeom>
        </p:spPr>
      </p:pic>
      <p:pic>
        <p:nvPicPr>
          <p:cNvPr id="22" name="Imagen 21">
            <a:extLst>
              <a:ext uri="{FF2B5EF4-FFF2-40B4-BE49-F238E27FC236}">
                <a16:creationId xmlns:a16="http://schemas.microsoft.com/office/drawing/2014/main" xmlns="" id="{0A6EDBA6-38C1-4E90-B561-476030D72C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65286" y="787477"/>
            <a:ext cx="977207" cy="977207"/>
          </a:xfrm>
          <a:prstGeom prst="rect">
            <a:avLst/>
          </a:prstGeom>
        </p:spPr>
      </p:pic>
    </p:spTree>
    <p:extLst>
      <p:ext uri="{BB962C8B-B14F-4D97-AF65-F5344CB8AC3E}">
        <p14:creationId xmlns:p14="http://schemas.microsoft.com/office/powerpoint/2010/main" val="24587002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p:nvPr/>
        </p:nvSpPr>
        <p:spPr>
          <a:xfrm>
            <a:off x="5580120" y="535259"/>
            <a:ext cx="6100764" cy="379591"/>
          </a:xfrm>
          <a:prstGeom prst="rect">
            <a:avLst/>
          </a:prstGeom>
          <a:noFill/>
        </p:spPr>
        <p:txBody>
          <a:bodyPr wrap="square" rtlCol="0">
            <a:spAutoFit/>
          </a:bodyPr>
          <a:lstStyle/>
          <a:p>
            <a:r>
              <a:rPr lang="en-US" sz="2800" baseline="30000" dirty="0">
                <a:solidFill>
                  <a:schemeClr val="bg1"/>
                </a:solidFill>
                <a:latin typeface="Futura Medium" charset="0"/>
                <a:ea typeface="Futura Medium" charset="0"/>
                <a:cs typeface="Futura Medium" charset="0"/>
              </a:rPr>
              <a:t>CASO CL</a:t>
            </a:r>
            <a:r>
              <a:rPr lang="es-ES" sz="2800" baseline="30000" dirty="0">
                <a:solidFill>
                  <a:schemeClr val="bg1"/>
                </a:solidFill>
                <a:latin typeface="Futura Medium" charset="0"/>
                <a:ea typeface="Futura Medium" charset="0"/>
                <a:cs typeface="Futura Medium" charset="0"/>
              </a:rPr>
              <a:t>ÍNICO </a:t>
            </a:r>
            <a:r>
              <a:rPr lang="en-US" sz="2800" baseline="30000" dirty="0">
                <a:solidFill>
                  <a:schemeClr val="bg1"/>
                </a:solidFill>
                <a:latin typeface="Futura Medium" charset="0"/>
                <a:ea typeface="Futura Medium" charset="0"/>
                <a:cs typeface="Futura Medium" charset="0"/>
              </a:rPr>
              <a:t>I XXXXX XXXXX XX XXXXXX</a:t>
            </a:r>
          </a:p>
        </p:txBody>
      </p:sp>
      <p:sp>
        <p:nvSpPr>
          <p:cNvPr id="7" name="TextBox 1">
            <a:extLst>
              <a:ext uri="{FF2B5EF4-FFF2-40B4-BE49-F238E27FC236}">
                <a16:creationId xmlns:a16="http://schemas.microsoft.com/office/drawing/2014/main" xmlns="" id="{FC6A6ABB-F714-46F3-9761-EDD8B7046687}"/>
              </a:ext>
            </a:extLst>
          </p:cNvPr>
          <p:cNvSpPr txBox="1"/>
          <p:nvPr/>
        </p:nvSpPr>
        <p:spPr>
          <a:xfrm>
            <a:off x="1230200" y="503423"/>
            <a:ext cx="9851880" cy="256480"/>
          </a:xfrm>
          <a:prstGeom prst="rect">
            <a:avLst/>
          </a:prstGeom>
          <a:noFill/>
        </p:spPr>
        <p:txBody>
          <a:bodyPr wrap="square" rtlCol="0">
            <a:spAutoFit/>
          </a:bodyPr>
          <a:lstStyle/>
          <a:p>
            <a:pPr algn="ctr"/>
            <a:r>
              <a:rPr lang="es-ES" sz="1600" spc="300" baseline="30000" dirty="0">
                <a:latin typeface="Lato" panose="020F0502020204030203" pitchFamily="34" charset="77"/>
                <a:ea typeface="Futura Medium" charset="0"/>
                <a:cs typeface="Futura Medium" charset="0"/>
              </a:rPr>
              <a:t>PLA DE TREBALL MAS MARIA</a:t>
            </a:r>
          </a:p>
        </p:txBody>
      </p:sp>
      <p:sp>
        <p:nvSpPr>
          <p:cNvPr id="10" name="TextBox 1">
            <a:extLst>
              <a:ext uri="{FF2B5EF4-FFF2-40B4-BE49-F238E27FC236}">
                <a16:creationId xmlns:a16="http://schemas.microsoft.com/office/drawing/2014/main" xmlns="" id="{9DA73B0F-B2FF-49D1-917F-F698D598FBFA}"/>
              </a:ext>
            </a:extLst>
          </p:cNvPr>
          <p:cNvSpPr txBox="1"/>
          <p:nvPr/>
        </p:nvSpPr>
        <p:spPr>
          <a:xfrm>
            <a:off x="1164886" y="819207"/>
            <a:ext cx="9851880" cy="276999"/>
          </a:xfrm>
          <a:prstGeom prst="rect">
            <a:avLst/>
          </a:prstGeom>
          <a:noFill/>
        </p:spPr>
        <p:txBody>
          <a:bodyPr wrap="square" rtlCol="0">
            <a:spAutoFit/>
          </a:bodyPr>
          <a:lstStyle/>
          <a:p>
            <a:pPr algn="ctr"/>
            <a:r>
              <a:rPr lang="es-ES" b="1" spc="300" baseline="30000" dirty="0">
                <a:solidFill>
                  <a:srgbClr val="197363"/>
                </a:solidFill>
                <a:latin typeface="Lato Black" panose="020F0502020204030203" pitchFamily="34" charset="77"/>
                <a:ea typeface="Futura Medium" charset="0"/>
                <a:cs typeface="Futura Medium" charset="0"/>
              </a:rPr>
              <a:t>4.1. JORNADES GASTRONÒMIQUES – TIPUS DE JORNADES</a:t>
            </a:r>
            <a:endParaRPr lang="es-ES" spc="300" baseline="30000" dirty="0">
              <a:solidFill>
                <a:srgbClr val="197363"/>
              </a:solidFill>
              <a:latin typeface="Lato" panose="020F0502020204030203" pitchFamily="34" charset="77"/>
              <a:ea typeface="Futura Medium" charset="0"/>
              <a:cs typeface="Futura Medium" charset="0"/>
            </a:endParaRPr>
          </a:p>
        </p:txBody>
      </p:sp>
      <p:sp>
        <p:nvSpPr>
          <p:cNvPr id="2" name="Rectangle 2">
            <a:extLst>
              <a:ext uri="{FF2B5EF4-FFF2-40B4-BE49-F238E27FC236}">
                <a16:creationId xmlns:a16="http://schemas.microsoft.com/office/drawing/2014/main" xmlns="" id="{3C5CC604-50CB-4B8F-B7D1-D773DB24D6E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9" name="TextBox 2">
            <a:extLst>
              <a:ext uri="{FF2B5EF4-FFF2-40B4-BE49-F238E27FC236}">
                <a16:creationId xmlns:a16="http://schemas.microsoft.com/office/drawing/2014/main" xmlns="" id="{385E2238-E3DC-4A87-8F47-268249C06AFE}"/>
              </a:ext>
            </a:extLst>
          </p:cNvPr>
          <p:cNvSpPr txBox="1"/>
          <p:nvPr/>
        </p:nvSpPr>
        <p:spPr>
          <a:xfrm>
            <a:off x="1033398" y="2250864"/>
            <a:ext cx="9851878" cy="235962"/>
          </a:xfrm>
          <a:prstGeom prst="rect">
            <a:avLst/>
          </a:prstGeom>
          <a:noFill/>
        </p:spPr>
        <p:txBody>
          <a:bodyPr wrap="square" rtlCol="0">
            <a:spAutoFit/>
          </a:bodyPr>
          <a:lstStyle/>
          <a:p>
            <a:r>
              <a:rPr lang="es-ES" sz="1400" b="1" spc="300" baseline="30000" dirty="0">
                <a:solidFill>
                  <a:srgbClr val="008376"/>
                </a:solidFill>
                <a:latin typeface="Lato" panose="020F0502020204030203" pitchFamily="34" charset="77"/>
                <a:ea typeface="Futura Medium" charset="0"/>
                <a:cs typeface="Futura Medium" charset="0"/>
              </a:rPr>
              <a:t>4.1.4.JORNADA DE PAÍS</a:t>
            </a:r>
            <a:endParaRPr lang="en-US" sz="1400" b="1" spc="300" baseline="30000" dirty="0">
              <a:solidFill>
                <a:srgbClr val="008376"/>
              </a:solidFill>
              <a:latin typeface="Lato" panose="020F0502020204030203" pitchFamily="34" charset="77"/>
              <a:ea typeface="Futura Medium" charset="0"/>
              <a:cs typeface="Futura Medium" charset="0"/>
            </a:endParaRPr>
          </a:p>
        </p:txBody>
      </p:sp>
      <p:sp>
        <p:nvSpPr>
          <p:cNvPr id="32" name="Rectángulo 31">
            <a:extLst>
              <a:ext uri="{FF2B5EF4-FFF2-40B4-BE49-F238E27FC236}">
                <a16:creationId xmlns:a16="http://schemas.microsoft.com/office/drawing/2014/main" xmlns="" id="{0342657C-C4BF-4513-8564-923CD5B81438}"/>
              </a:ext>
            </a:extLst>
          </p:cNvPr>
          <p:cNvSpPr/>
          <p:nvPr/>
        </p:nvSpPr>
        <p:spPr>
          <a:xfrm>
            <a:off x="1982597" y="2667928"/>
            <a:ext cx="7401548" cy="1785104"/>
          </a:xfrm>
          <a:prstGeom prst="rect">
            <a:avLst/>
          </a:prstGeom>
        </p:spPr>
        <p:txBody>
          <a:bodyPr wrap="square">
            <a:spAutoFit/>
          </a:bodyPr>
          <a:lstStyle/>
          <a:p>
            <a:pPr fontAlgn="ctr"/>
            <a:r>
              <a:rPr lang="ca-ES" sz="1000" dirty="0">
                <a:latin typeface="Lato" panose="020F0502020204030203" pitchFamily="34" charset="0"/>
              </a:rPr>
              <a:t>A partir d’un país es desenvolupa un Eix d’Interès que unificarà diferents aspectes.</a:t>
            </a:r>
            <a:endParaRPr lang="es-ES" sz="1000" dirty="0">
              <a:latin typeface="Lato" panose="020F0502020204030203" pitchFamily="34" charset="0"/>
            </a:endParaRPr>
          </a:p>
          <a:p>
            <a:pPr fontAlgn="ctr"/>
            <a:endParaRPr lang="ca-ES" sz="1000" dirty="0">
              <a:latin typeface="Lato" panose="020F0502020204030203" pitchFamily="34" charset="0"/>
            </a:endParaRPr>
          </a:p>
          <a:p>
            <a:pPr fontAlgn="ctr"/>
            <a:endParaRPr lang="ca-ES" sz="1000" dirty="0">
              <a:latin typeface="Lato" panose="020F0502020204030203" pitchFamily="34" charset="0"/>
            </a:endParaRPr>
          </a:p>
          <a:p>
            <a:pPr fontAlgn="ctr"/>
            <a:r>
              <a:rPr lang="ca-ES" sz="1000" dirty="0">
                <a:latin typeface="Lato" panose="020F0502020204030203" pitchFamily="34" charset="0"/>
              </a:rPr>
              <a:t>Cal que es treballi com a mínim en cada jornada:</a:t>
            </a:r>
            <a:endParaRPr lang="es-ES" sz="1000" dirty="0">
              <a:latin typeface="Lato" panose="020F0502020204030203" pitchFamily="34" charset="0"/>
            </a:endParaRPr>
          </a:p>
          <a:p>
            <a:pPr fontAlgn="ctr"/>
            <a:r>
              <a:rPr lang="ca-ES" sz="1000" dirty="0">
                <a:latin typeface="Lato" panose="020F0502020204030203" pitchFamily="34" charset="0"/>
              </a:rPr>
              <a:t>-          Un aspecte divulgatiu</a:t>
            </a:r>
            <a:endParaRPr lang="es-ES" sz="1000" dirty="0">
              <a:latin typeface="Lato" panose="020F0502020204030203" pitchFamily="34" charset="0"/>
            </a:endParaRPr>
          </a:p>
          <a:p>
            <a:pPr fontAlgn="ctr"/>
            <a:r>
              <a:rPr lang="ca-ES" sz="1000" dirty="0">
                <a:latin typeface="Lato" panose="020F0502020204030203" pitchFamily="34" charset="0"/>
              </a:rPr>
              <a:t>-          Un taller, joc o dinàmica i ambientació de l’espai. </a:t>
            </a:r>
          </a:p>
          <a:p>
            <a:pPr fontAlgn="ctr"/>
            <a:r>
              <a:rPr lang="ca-ES" sz="1000" dirty="0">
                <a:latin typeface="Lato" panose="020F0502020204030203" pitchFamily="34" charset="0"/>
              </a:rPr>
              <a:t>-          Menú del dia</a:t>
            </a:r>
            <a:endParaRPr lang="es-ES" sz="1000" dirty="0">
              <a:latin typeface="Lato" panose="020F0502020204030203" pitchFamily="34" charset="0"/>
            </a:endParaRPr>
          </a:p>
          <a:p>
            <a:pPr fontAlgn="ctr"/>
            <a:endParaRPr lang="ca-ES" sz="1000" dirty="0">
              <a:latin typeface="Lato" panose="020F0502020204030203" pitchFamily="34" charset="0"/>
            </a:endParaRPr>
          </a:p>
          <a:p>
            <a:pPr fontAlgn="ctr"/>
            <a:endParaRPr lang="ca-ES" sz="1000" dirty="0">
              <a:latin typeface="Lato" panose="020F0502020204030203" pitchFamily="34" charset="0"/>
            </a:endParaRPr>
          </a:p>
          <a:p>
            <a:pPr fontAlgn="ctr"/>
            <a:r>
              <a:rPr lang="ca-ES" sz="1000" dirty="0">
                <a:latin typeface="Lato" panose="020F0502020204030203" pitchFamily="34" charset="0"/>
              </a:rPr>
              <a:t>La jornada </a:t>
            </a:r>
            <a:r>
              <a:rPr lang="ca-ES" sz="1000" dirty="0" smtClean="0">
                <a:latin typeface="Lato" panose="020F0502020204030203" pitchFamily="34" charset="0"/>
              </a:rPr>
              <a:t>ha de durar un dia, </a:t>
            </a:r>
            <a:r>
              <a:rPr lang="es-ES" sz="1000" dirty="0" err="1" smtClean="0">
                <a:latin typeface="Lato" panose="020F0502020204030203" pitchFamily="34" charset="0"/>
              </a:rPr>
              <a:t>però</a:t>
            </a:r>
            <a:r>
              <a:rPr lang="es-ES" sz="1000" dirty="0" smtClean="0">
                <a:latin typeface="Lato" panose="020F0502020204030203" pitchFamily="34" charset="0"/>
              </a:rPr>
              <a:t>  es poden preparar </a:t>
            </a:r>
            <a:r>
              <a:rPr lang="es-ES" sz="1000" dirty="0" err="1" smtClean="0">
                <a:latin typeface="Lato" panose="020F0502020204030203" pitchFamily="34" charset="0"/>
              </a:rPr>
              <a:t>activitats</a:t>
            </a:r>
            <a:r>
              <a:rPr lang="es-ES" sz="1000" dirty="0" smtClean="0">
                <a:latin typeface="Lato" panose="020F0502020204030203" pitchFamily="34" charset="0"/>
              </a:rPr>
              <a:t>  que </a:t>
            </a:r>
            <a:r>
              <a:rPr lang="es-ES" sz="1000" dirty="0" err="1" smtClean="0">
                <a:latin typeface="Lato" panose="020F0502020204030203" pitchFamily="34" charset="0"/>
              </a:rPr>
              <a:t>s’allarguin</a:t>
            </a:r>
            <a:r>
              <a:rPr lang="es-ES" sz="1000" dirty="0" smtClean="0">
                <a:latin typeface="Lato" panose="020F0502020204030203" pitchFamily="34" charset="0"/>
              </a:rPr>
              <a:t>  </a:t>
            </a:r>
            <a:r>
              <a:rPr lang="es-ES" sz="1000" dirty="0" err="1" smtClean="0">
                <a:latin typeface="Lato" panose="020F0502020204030203" pitchFamily="34" charset="0"/>
              </a:rPr>
              <a:t>dins</a:t>
            </a:r>
            <a:r>
              <a:rPr lang="es-ES" sz="1000" dirty="0" smtClean="0">
                <a:latin typeface="Lato" panose="020F0502020204030203" pitchFamily="34" charset="0"/>
              </a:rPr>
              <a:t> </a:t>
            </a:r>
            <a:r>
              <a:rPr lang="es-ES" sz="1000" dirty="0" err="1" smtClean="0">
                <a:latin typeface="Lato" panose="020F0502020204030203" pitchFamily="34" charset="0"/>
              </a:rPr>
              <a:t>d’un</a:t>
            </a:r>
            <a:r>
              <a:rPr lang="es-ES" sz="1000" dirty="0" smtClean="0">
                <a:latin typeface="Lato" panose="020F0502020204030203" pitchFamily="34" charset="0"/>
              </a:rPr>
              <a:t>  </a:t>
            </a:r>
            <a:r>
              <a:rPr lang="es-ES" sz="1000" dirty="0" err="1" smtClean="0">
                <a:latin typeface="Lato" panose="020F0502020204030203" pitchFamily="34" charset="0"/>
              </a:rPr>
              <a:t>límit</a:t>
            </a:r>
            <a:r>
              <a:rPr lang="es-ES" sz="1000" dirty="0" smtClean="0">
                <a:latin typeface="Lato" panose="020F0502020204030203" pitchFamily="34" charset="0"/>
              </a:rPr>
              <a:t> </a:t>
            </a:r>
            <a:r>
              <a:rPr lang="es-ES" sz="1000" dirty="0" err="1" smtClean="0">
                <a:latin typeface="Lato" panose="020F0502020204030203" pitchFamily="34" charset="0"/>
              </a:rPr>
              <a:t>d’una</a:t>
            </a:r>
            <a:r>
              <a:rPr lang="es-ES" sz="1000" dirty="0" smtClean="0">
                <a:latin typeface="Lato" panose="020F0502020204030203" pitchFamily="34" charset="0"/>
              </a:rPr>
              <a:t> </a:t>
            </a:r>
            <a:r>
              <a:rPr lang="es-ES" sz="1000" dirty="0" err="1">
                <a:latin typeface="Lato" panose="020F0502020204030203" pitchFamily="34" charset="0"/>
              </a:rPr>
              <a:t>setmana</a:t>
            </a:r>
            <a:r>
              <a:rPr lang="es-ES" sz="1000" dirty="0">
                <a:latin typeface="Lato" panose="020F0502020204030203" pitchFamily="34" charset="0"/>
              </a:rPr>
              <a:t>.</a:t>
            </a:r>
          </a:p>
          <a:p>
            <a:endParaRPr lang="es-ES" sz="1000" dirty="0">
              <a:latin typeface="Lato" panose="020F0502020204030203" pitchFamily="34" charset="0"/>
            </a:endParaRPr>
          </a:p>
        </p:txBody>
      </p:sp>
      <p:pic>
        <p:nvPicPr>
          <p:cNvPr id="5" name="Imagen 4">
            <a:extLst>
              <a:ext uri="{FF2B5EF4-FFF2-40B4-BE49-F238E27FC236}">
                <a16:creationId xmlns:a16="http://schemas.microsoft.com/office/drawing/2014/main" xmlns="" id="{25AC0948-CA9A-49AC-A8E1-6E2BC12DBFE0}"/>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32666" y="2550866"/>
            <a:ext cx="494913" cy="475462"/>
          </a:xfrm>
          <a:prstGeom prst="rect">
            <a:avLst/>
          </a:prstGeom>
        </p:spPr>
      </p:pic>
      <p:pic>
        <p:nvPicPr>
          <p:cNvPr id="14" name="Imagen 13">
            <a:extLst>
              <a:ext uri="{FF2B5EF4-FFF2-40B4-BE49-F238E27FC236}">
                <a16:creationId xmlns:a16="http://schemas.microsoft.com/office/drawing/2014/main" xmlns="" id="{7AED9C24-CCE0-44D2-BC6F-0BBF6A5A9EED}"/>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35658" y="3026328"/>
            <a:ext cx="494913" cy="475462"/>
          </a:xfrm>
          <a:prstGeom prst="rect">
            <a:avLst/>
          </a:prstGeom>
        </p:spPr>
      </p:pic>
      <p:pic>
        <p:nvPicPr>
          <p:cNvPr id="15" name="Imagen 14">
            <a:extLst>
              <a:ext uri="{FF2B5EF4-FFF2-40B4-BE49-F238E27FC236}">
                <a16:creationId xmlns:a16="http://schemas.microsoft.com/office/drawing/2014/main" xmlns="" id="{F3399ECF-AA7F-41C2-87A9-36D3E5DA8147}"/>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332666" y="3978510"/>
            <a:ext cx="494913" cy="475462"/>
          </a:xfrm>
          <a:prstGeom prst="rect">
            <a:avLst/>
          </a:prstGeom>
        </p:spPr>
      </p:pic>
      <p:pic>
        <p:nvPicPr>
          <p:cNvPr id="26" name="Imagen 25">
            <a:extLst>
              <a:ext uri="{FF2B5EF4-FFF2-40B4-BE49-F238E27FC236}">
                <a16:creationId xmlns:a16="http://schemas.microsoft.com/office/drawing/2014/main" xmlns="" id="{4E8FEF26-5F3B-4FDC-9FB5-C282DB7E5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0502" y="2545955"/>
            <a:ext cx="3486078" cy="3486078"/>
          </a:xfrm>
          <a:prstGeom prst="rect">
            <a:avLst/>
          </a:prstGeom>
        </p:spPr>
      </p:pic>
    </p:spTree>
    <p:extLst>
      <p:ext uri="{BB962C8B-B14F-4D97-AF65-F5344CB8AC3E}">
        <p14:creationId xmlns:p14="http://schemas.microsoft.com/office/powerpoint/2010/main" val="2155611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
            <a:extLst>
              <a:ext uri="{FF2B5EF4-FFF2-40B4-BE49-F238E27FC236}">
                <a16:creationId xmlns:a16="http://schemas.microsoft.com/office/drawing/2014/main" xmlns="" id="{953ABFE0-9778-E04C-AAEA-2064E028DD37}"/>
              </a:ext>
            </a:extLst>
          </p:cNvPr>
          <p:cNvSpPr txBox="1"/>
          <p:nvPr/>
        </p:nvSpPr>
        <p:spPr>
          <a:xfrm>
            <a:off x="2240942" y="3429000"/>
            <a:ext cx="7259204" cy="584775"/>
          </a:xfrm>
          <a:prstGeom prst="rect">
            <a:avLst/>
          </a:prstGeom>
          <a:noFill/>
        </p:spPr>
        <p:txBody>
          <a:bodyPr wrap="square" rtlCol="0">
            <a:spAutoFit/>
          </a:bodyPr>
          <a:lstStyle/>
          <a:p>
            <a:pPr algn="ctr"/>
            <a:r>
              <a:rPr lang="es-ES" sz="4800" b="1" spc="300" baseline="30000" dirty="0">
                <a:solidFill>
                  <a:srgbClr val="197363"/>
                </a:solidFill>
                <a:latin typeface="Lato Black" panose="020F0502020204030203" pitchFamily="34" charset="77"/>
                <a:ea typeface="Futura Medium" charset="0"/>
                <a:cs typeface="Futura Medium" charset="0"/>
              </a:rPr>
              <a:t>5. APÈNDIX</a:t>
            </a:r>
            <a:endParaRPr lang="es-ES" sz="4800" spc="300" baseline="30000" dirty="0">
              <a:solidFill>
                <a:srgbClr val="197363"/>
              </a:solidFill>
              <a:latin typeface="Lato" panose="020F0502020204030203" pitchFamily="34" charset="77"/>
              <a:ea typeface="Futura Medium" charset="0"/>
              <a:cs typeface="Futura Medium" charset="0"/>
            </a:endParaRPr>
          </a:p>
        </p:txBody>
      </p:sp>
      <p:pic>
        <p:nvPicPr>
          <p:cNvPr id="11" name="Imagen 10">
            <a:extLst>
              <a:ext uri="{FF2B5EF4-FFF2-40B4-BE49-F238E27FC236}">
                <a16:creationId xmlns:a16="http://schemas.microsoft.com/office/drawing/2014/main" xmlns="" id="{B8571E2C-B3FD-4DFB-93E3-9D419D923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12855"/>
            <a:ext cx="1402038" cy="1882548"/>
          </a:xfrm>
          <a:prstGeom prst="rect">
            <a:avLst/>
          </a:prstGeom>
        </p:spPr>
      </p:pic>
      <p:pic>
        <p:nvPicPr>
          <p:cNvPr id="17" name="Imagen 16">
            <a:extLst>
              <a:ext uri="{FF2B5EF4-FFF2-40B4-BE49-F238E27FC236}">
                <a16:creationId xmlns:a16="http://schemas.microsoft.com/office/drawing/2014/main" xmlns="" id="{15D1385F-7261-4DC7-8604-302E3D138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410337" y="74511"/>
            <a:ext cx="1771938" cy="2623026"/>
          </a:xfrm>
          <a:prstGeom prst="rect">
            <a:avLst/>
          </a:prstGeom>
        </p:spPr>
      </p:pic>
      <p:pic>
        <p:nvPicPr>
          <p:cNvPr id="7" name="Imagen 6">
            <a:extLst>
              <a:ext uri="{FF2B5EF4-FFF2-40B4-BE49-F238E27FC236}">
                <a16:creationId xmlns:a16="http://schemas.microsoft.com/office/drawing/2014/main" xmlns="" id="{89500792-917B-46F1-BFD6-264DB26257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4303" y="2418104"/>
            <a:ext cx="792482" cy="899162"/>
          </a:xfrm>
          <a:prstGeom prst="rect">
            <a:avLst/>
          </a:prstGeom>
        </p:spPr>
      </p:pic>
      <p:pic>
        <p:nvPicPr>
          <p:cNvPr id="10" name="Imagen 9">
            <a:extLst>
              <a:ext uri="{FF2B5EF4-FFF2-40B4-BE49-F238E27FC236}">
                <a16:creationId xmlns:a16="http://schemas.microsoft.com/office/drawing/2014/main" xmlns="" id="{652644D5-0B2E-4A34-8015-237CA98FBF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0191" y="6060836"/>
            <a:ext cx="494718" cy="561315"/>
          </a:xfrm>
          <a:prstGeom prst="rect">
            <a:avLst/>
          </a:prstGeom>
        </p:spPr>
      </p:pic>
      <p:sp>
        <p:nvSpPr>
          <p:cNvPr id="19" name="Rectángulo 18">
            <a:extLst>
              <a:ext uri="{FF2B5EF4-FFF2-40B4-BE49-F238E27FC236}">
                <a16:creationId xmlns:a16="http://schemas.microsoft.com/office/drawing/2014/main" xmlns="" id="{58900964-D157-4CC5-A2ED-B02901BEE6FD}"/>
              </a:ext>
            </a:extLst>
          </p:cNvPr>
          <p:cNvSpPr/>
          <p:nvPr/>
        </p:nvSpPr>
        <p:spPr>
          <a:xfrm>
            <a:off x="2075932" y="4125509"/>
            <a:ext cx="7872355" cy="1015663"/>
          </a:xfrm>
          <a:prstGeom prst="rect">
            <a:avLst/>
          </a:prstGeom>
        </p:spPr>
        <p:txBody>
          <a:bodyPr wrap="square">
            <a:spAutoFit/>
          </a:bodyPr>
          <a:lstStyle/>
          <a:p>
            <a:pPr algn="ctr"/>
            <a:r>
              <a:rPr lang="es-ES" sz="1600" dirty="0">
                <a:solidFill>
                  <a:srgbClr val="197363"/>
                </a:solidFill>
                <a:latin typeface="Lato-Bold"/>
              </a:rPr>
              <a:t> </a:t>
            </a:r>
          </a:p>
          <a:p>
            <a:pPr algn="ctr"/>
            <a:endParaRPr lang="es-ES" sz="4400" dirty="0">
              <a:solidFill>
                <a:srgbClr val="197363"/>
              </a:solidFill>
            </a:endParaRPr>
          </a:p>
        </p:txBody>
      </p:sp>
      <p:sp>
        <p:nvSpPr>
          <p:cNvPr id="20" name="CuadroTexto 19">
            <a:extLst>
              <a:ext uri="{FF2B5EF4-FFF2-40B4-BE49-F238E27FC236}">
                <a16:creationId xmlns:a16="http://schemas.microsoft.com/office/drawing/2014/main" xmlns="" id="{0573E6B9-48FC-408D-AC85-EEB6D3A23DDC}"/>
              </a:ext>
            </a:extLst>
          </p:cNvPr>
          <p:cNvSpPr txBox="1"/>
          <p:nvPr/>
        </p:nvSpPr>
        <p:spPr>
          <a:xfrm>
            <a:off x="3455843" y="3665640"/>
            <a:ext cx="4859022" cy="369332"/>
          </a:xfrm>
          <a:prstGeom prst="rect">
            <a:avLst/>
          </a:prstGeom>
          <a:noFill/>
        </p:spPr>
        <p:txBody>
          <a:bodyPr wrap="none" rtlCol="0">
            <a:spAutoFit/>
          </a:bodyPr>
          <a:lstStyle/>
          <a:p>
            <a:r>
              <a:rPr lang="es-ES" dirty="0">
                <a:solidFill>
                  <a:schemeClr val="tx1">
                    <a:lumMod val="65000"/>
                    <a:lumOff val="35000"/>
                  </a:schemeClr>
                </a:solidFill>
              </a:rPr>
              <a:t>………………….………………………………………………………….</a:t>
            </a:r>
          </a:p>
        </p:txBody>
      </p:sp>
      <p:sp>
        <p:nvSpPr>
          <p:cNvPr id="9" name="TextBox 2">
            <a:extLst>
              <a:ext uri="{FF2B5EF4-FFF2-40B4-BE49-F238E27FC236}">
                <a16:creationId xmlns:a16="http://schemas.microsoft.com/office/drawing/2014/main" xmlns="" id="{973348E1-ECE5-41EC-863C-940CC43D3B49}"/>
              </a:ext>
            </a:extLst>
          </p:cNvPr>
          <p:cNvSpPr txBox="1"/>
          <p:nvPr/>
        </p:nvSpPr>
        <p:spPr>
          <a:xfrm>
            <a:off x="944605" y="4161648"/>
            <a:ext cx="9851878" cy="1140762"/>
          </a:xfrm>
          <a:prstGeom prst="rect">
            <a:avLst/>
          </a:prstGeom>
          <a:noFill/>
        </p:spPr>
        <p:txBody>
          <a:bodyPr wrap="square" rtlCol="0">
            <a:spAutoFit/>
          </a:bodyPr>
          <a:lstStyle/>
          <a:p>
            <a:pPr algn="ctr">
              <a:lnSpc>
                <a:spcPct val="200000"/>
              </a:lnSpc>
            </a:pPr>
            <a:r>
              <a:rPr lang="en-US" b="1" spc="300" baseline="30000" dirty="0">
                <a:solidFill>
                  <a:srgbClr val="197363"/>
                </a:solidFill>
                <a:latin typeface="Lato" panose="020F0502020204030203" pitchFamily="34" charset="77"/>
                <a:ea typeface="Futura Medium" charset="0"/>
                <a:cs typeface="Futura Medium" charset="0"/>
              </a:rPr>
              <a:t>5.1. ORGANITZACIÓ</a:t>
            </a:r>
          </a:p>
          <a:p>
            <a:pPr algn="ctr">
              <a:lnSpc>
                <a:spcPct val="200000"/>
              </a:lnSpc>
            </a:pPr>
            <a:r>
              <a:rPr lang="en-US" b="1" spc="300" baseline="30000" dirty="0">
                <a:solidFill>
                  <a:srgbClr val="197363"/>
                </a:solidFill>
                <a:latin typeface="Lato" panose="020F0502020204030203" pitchFamily="34" charset="77"/>
                <a:ea typeface="Futura Medium" charset="0"/>
                <a:cs typeface="Futura Medium" charset="0"/>
              </a:rPr>
              <a:t>5.2. OBJECTIUS I NORMATIVES</a:t>
            </a:r>
          </a:p>
          <a:p>
            <a:pPr algn="ctr">
              <a:lnSpc>
                <a:spcPct val="200000"/>
              </a:lnSpc>
            </a:pPr>
            <a:r>
              <a:rPr lang="en-US" b="1" spc="300" baseline="30000" dirty="0">
                <a:solidFill>
                  <a:srgbClr val="197363"/>
                </a:solidFill>
                <a:latin typeface="Lato" panose="020F0502020204030203" pitchFamily="34" charset="77"/>
                <a:ea typeface="Futura Medium" charset="0"/>
                <a:cs typeface="Futura Medium" charset="0"/>
              </a:rPr>
              <a:t>5.3. ALTRES (PLA DE PLUJA, JORNADA INTENSIVA I PLA D’EVACUACIÓ)</a:t>
            </a:r>
          </a:p>
        </p:txBody>
      </p:sp>
    </p:spTree>
    <p:extLst>
      <p:ext uri="{BB962C8B-B14F-4D97-AF65-F5344CB8AC3E}">
        <p14:creationId xmlns:p14="http://schemas.microsoft.com/office/powerpoint/2010/main" val="2252453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p:nvPr/>
        </p:nvSpPr>
        <p:spPr>
          <a:xfrm>
            <a:off x="5580120" y="535259"/>
            <a:ext cx="6100764" cy="379591"/>
          </a:xfrm>
          <a:prstGeom prst="rect">
            <a:avLst/>
          </a:prstGeom>
          <a:noFill/>
        </p:spPr>
        <p:txBody>
          <a:bodyPr wrap="square" rtlCol="0">
            <a:spAutoFit/>
          </a:bodyPr>
          <a:lstStyle/>
          <a:p>
            <a:r>
              <a:rPr lang="ca-ES" sz="2800" baseline="30000" dirty="0">
                <a:solidFill>
                  <a:schemeClr val="bg1"/>
                </a:solidFill>
                <a:latin typeface="Futura Medium" charset="0"/>
                <a:ea typeface="Futura Medium" charset="0"/>
                <a:cs typeface="Futura Medium" charset="0"/>
              </a:rPr>
              <a:t>CASO CLÍNICO I XXXXX </a:t>
            </a:r>
            <a:r>
              <a:rPr lang="ca-ES" sz="2800" baseline="30000" dirty="0" err="1">
                <a:solidFill>
                  <a:schemeClr val="bg1"/>
                </a:solidFill>
                <a:latin typeface="Futura Medium" charset="0"/>
                <a:ea typeface="Futura Medium" charset="0"/>
                <a:cs typeface="Futura Medium" charset="0"/>
              </a:rPr>
              <a:t>XXXXX</a:t>
            </a:r>
            <a:r>
              <a:rPr lang="ca-ES" sz="2800" baseline="30000" dirty="0">
                <a:solidFill>
                  <a:schemeClr val="bg1"/>
                </a:solidFill>
                <a:latin typeface="Futura Medium" charset="0"/>
                <a:ea typeface="Futura Medium" charset="0"/>
                <a:cs typeface="Futura Medium" charset="0"/>
              </a:rPr>
              <a:t> XX XXXXXX</a:t>
            </a:r>
          </a:p>
        </p:txBody>
      </p:sp>
      <p:sp>
        <p:nvSpPr>
          <p:cNvPr id="15" name="TextBox 3">
            <a:extLst>
              <a:ext uri="{FF2B5EF4-FFF2-40B4-BE49-F238E27FC236}">
                <a16:creationId xmlns:a16="http://schemas.microsoft.com/office/drawing/2014/main" xmlns="" id="{684F0F4F-854D-8E45-8E45-8B1E8EBF22DE}"/>
              </a:ext>
            </a:extLst>
          </p:cNvPr>
          <p:cNvSpPr txBox="1"/>
          <p:nvPr/>
        </p:nvSpPr>
        <p:spPr>
          <a:xfrm>
            <a:off x="1134064" y="2426233"/>
            <a:ext cx="9851880" cy="2769989"/>
          </a:xfrm>
          <a:prstGeom prst="rect">
            <a:avLst/>
          </a:prstGeom>
          <a:noFill/>
        </p:spPr>
        <p:txBody>
          <a:bodyPr wrap="square" rtlCol="0" anchor="t">
            <a:spAutoFit/>
          </a:bodyPr>
          <a:lstStyle/>
          <a:p>
            <a:pPr algn="just">
              <a:lnSpc>
                <a:spcPct val="150000"/>
              </a:lnSpc>
            </a:pPr>
            <a:r>
              <a:rPr lang="ca-ES" sz="1000" dirty="0">
                <a:latin typeface="Lato" panose="020F0502020204030203" pitchFamily="34" charset="0"/>
              </a:rPr>
              <a:t>Aquest apèndix pretén ampliar la informació anteriorment adjuntada en el PT.  L’objectiu d’aquest és afegir informació, potser no definitiva, però sí útil per acabar de definir el Pla de Treball.</a:t>
            </a:r>
          </a:p>
          <a:p>
            <a:pPr algn="just">
              <a:lnSpc>
                <a:spcPct val="150000"/>
              </a:lnSpc>
            </a:pPr>
            <a:endParaRPr lang="ca-ES" sz="1000" dirty="0">
              <a:latin typeface="Lato" panose="020F0502020204030203" pitchFamily="34" charset="0"/>
            </a:endParaRPr>
          </a:p>
          <a:p>
            <a:pPr algn="just">
              <a:lnSpc>
                <a:spcPct val="150000"/>
              </a:lnSpc>
            </a:pPr>
            <a:r>
              <a:rPr lang="ca-ES" sz="1000" dirty="0">
                <a:latin typeface="Lato" panose="020F0502020204030203" pitchFamily="34" charset="0"/>
              </a:rPr>
              <a:t>Així doncs hi encabeix: </a:t>
            </a:r>
          </a:p>
          <a:p>
            <a:pPr algn="just">
              <a:lnSpc>
                <a:spcPct val="150000"/>
              </a:lnSpc>
            </a:pPr>
            <a:endParaRPr lang="ca-ES" sz="1000" dirty="0">
              <a:latin typeface="Lato" panose="020F0502020204030203" pitchFamily="34" charset="0"/>
            </a:endParaRPr>
          </a:p>
          <a:p>
            <a:pPr algn="just">
              <a:lnSpc>
                <a:spcPct val="150000"/>
              </a:lnSpc>
            </a:pPr>
            <a:r>
              <a:rPr lang="ca-ES" sz="1200" b="1" u="sng" dirty="0">
                <a:solidFill>
                  <a:srgbClr val="197363"/>
                </a:solidFill>
                <a:latin typeface="Lato" panose="020F0502020204030203" pitchFamily="34" charset="0"/>
              </a:rPr>
              <a:t>5.1. Organització </a:t>
            </a:r>
            <a:r>
              <a:rPr lang="ca-ES" sz="1000" dirty="0">
                <a:latin typeface="Lato" panose="020F0502020204030203" pitchFamily="34" charset="0"/>
              </a:rPr>
              <a:t>de SANED,.</a:t>
            </a:r>
          </a:p>
          <a:p>
            <a:pPr algn="just">
              <a:lnSpc>
                <a:spcPct val="150000"/>
              </a:lnSpc>
            </a:pPr>
            <a:endParaRPr lang="ca-ES" sz="1000" dirty="0">
              <a:latin typeface="Lato" panose="020F0502020204030203" pitchFamily="34" charset="0"/>
            </a:endParaRPr>
          </a:p>
          <a:p>
            <a:pPr algn="just">
              <a:lnSpc>
                <a:spcPct val="150000"/>
              </a:lnSpc>
            </a:pPr>
            <a:r>
              <a:rPr lang="ca-ES" sz="1200" b="1" u="sng" dirty="0">
                <a:solidFill>
                  <a:srgbClr val="197363"/>
                </a:solidFill>
                <a:latin typeface="Lato" panose="020F0502020204030203" pitchFamily="34" charset="0"/>
              </a:rPr>
              <a:t>5.2. Les Normatives </a:t>
            </a:r>
            <a:r>
              <a:rPr lang="ca-ES" sz="1000" dirty="0">
                <a:latin typeface="Lato" panose="020F0502020204030203" pitchFamily="34" charset="0"/>
              </a:rPr>
              <a:t>que consensuen i unifiquen els criteris d’actuació durant el quotidià del servei de menjadors. Normatives que segueixen la línia de </a:t>
            </a:r>
            <a:r>
              <a:rPr lang="ca-ES" sz="1000" dirty="0" err="1" smtClean="0">
                <a:latin typeface="Lato" panose="020F0502020204030203" pitchFamily="34" charset="0"/>
              </a:rPr>
              <a:t>Saned</a:t>
            </a:r>
            <a:r>
              <a:rPr lang="ca-ES" sz="1000" dirty="0" smtClean="0">
                <a:latin typeface="Lato" panose="020F0502020204030203" pitchFamily="34" charset="0"/>
              </a:rPr>
              <a:t> </a:t>
            </a:r>
            <a:r>
              <a:rPr lang="ca-ES" sz="1000" dirty="0">
                <a:latin typeface="Lato" panose="020F0502020204030203" pitchFamily="34" charset="0"/>
              </a:rPr>
              <a:t>però també, i transversalment, la de l’escola.</a:t>
            </a:r>
          </a:p>
          <a:p>
            <a:pPr algn="just">
              <a:lnSpc>
                <a:spcPct val="150000"/>
              </a:lnSpc>
            </a:pPr>
            <a:endParaRPr lang="ca-ES" sz="1000" dirty="0">
              <a:latin typeface="Lato" panose="020F0502020204030203" pitchFamily="34" charset="0"/>
            </a:endParaRPr>
          </a:p>
          <a:p>
            <a:pPr algn="just">
              <a:lnSpc>
                <a:spcPct val="150000"/>
              </a:lnSpc>
            </a:pPr>
            <a:r>
              <a:rPr lang="ca-ES" sz="1200" b="1" u="sng" dirty="0">
                <a:solidFill>
                  <a:srgbClr val="197363"/>
                </a:solidFill>
                <a:latin typeface="Lato" panose="020F0502020204030203" pitchFamily="34" charset="0"/>
              </a:rPr>
              <a:t>5.3. Altres </a:t>
            </a:r>
            <a:r>
              <a:rPr lang="ca-ES" sz="1000" dirty="0">
                <a:latin typeface="Lato" panose="020F0502020204030203" pitchFamily="34" charset="0"/>
              </a:rPr>
              <a:t>informacions excepcionals i/o eventuals  del curs.</a:t>
            </a:r>
          </a:p>
        </p:txBody>
      </p:sp>
      <p:sp>
        <p:nvSpPr>
          <p:cNvPr id="7" name="TextBox 1">
            <a:extLst>
              <a:ext uri="{FF2B5EF4-FFF2-40B4-BE49-F238E27FC236}">
                <a16:creationId xmlns:a16="http://schemas.microsoft.com/office/drawing/2014/main" xmlns="" id="{FC6A6ABB-F714-46F3-9761-EDD8B7046687}"/>
              </a:ext>
            </a:extLst>
          </p:cNvPr>
          <p:cNvSpPr txBox="1"/>
          <p:nvPr/>
        </p:nvSpPr>
        <p:spPr>
          <a:xfrm>
            <a:off x="1164886" y="541803"/>
            <a:ext cx="9851880" cy="256480"/>
          </a:xfrm>
          <a:prstGeom prst="rect">
            <a:avLst/>
          </a:prstGeom>
          <a:noFill/>
        </p:spPr>
        <p:txBody>
          <a:bodyPr wrap="square" rtlCol="0">
            <a:spAutoFit/>
          </a:bodyPr>
          <a:lstStyle/>
          <a:p>
            <a:pPr algn="ctr"/>
            <a:r>
              <a:rPr lang="ca-ES" sz="1600" spc="300" baseline="30000" dirty="0">
                <a:latin typeface="Lato" panose="020F0502020204030203" pitchFamily="34" charset="77"/>
                <a:ea typeface="Futura Medium" charset="0"/>
                <a:cs typeface="Futura Medium" charset="0"/>
              </a:rPr>
              <a:t>PLA DE TREBALL ESCOLA </a:t>
            </a:r>
            <a:r>
              <a:rPr lang="es-ES" sz="1600" spc="300" baseline="30000" dirty="0">
                <a:latin typeface="Lato" panose="020F0502020204030203" pitchFamily="34" charset="77"/>
                <a:ea typeface="Futura Medium" charset="0"/>
                <a:cs typeface="Futura Medium" charset="0"/>
              </a:rPr>
              <a:t>MAS MARIA</a:t>
            </a:r>
            <a:endParaRPr lang="ca-ES" sz="1600" spc="300" baseline="30000" dirty="0">
              <a:latin typeface="Lato" panose="020F0502020204030203" pitchFamily="34" charset="77"/>
              <a:ea typeface="Futura Medium" charset="0"/>
              <a:cs typeface="Futura Medium" charset="0"/>
            </a:endParaRPr>
          </a:p>
        </p:txBody>
      </p:sp>
      <p:sp>
        <p:nvSpPr>
          <p:cNvPr id="10" name="TextBox 1">
            <a:extLst>
              <a:ext uri="{FF2B5EF4-FFF2-40B4-BE49-F238E27FC236}">
                <a16:creationId xmlns:a16="http://schemas.microsoft.com/office/drawing/2014/main" xmlns="" id="{9DA73B0F-B2FF-49D1-917F-F698D598FBFA}"/>
              </a:ext>
            </a:extLst>
          </p:cNvPr>
          <p:cNvSpPr txBox="1"/>
          <p:nvPr/>
        </p:nvSpPr>
        <p:spPr>
          <a:xfrm>
            <a:off x="1164886" y="819207"/>
            <a:ext cx="9851880" cy="276999"/>
          </a:xfrm>
          <a:prstGeom prst="rect">
            <a:avLst/>
          </a:prstGeom>
          <a:noFill/>
        </p:spPr>
        <p:txBody>
          <a:bodyPr wrap="square" rtlCol="0">
            <a:spAutoFit/>
          </a:bodyPr>
          <a:lstStyle/>
          <a:p>
            <a:pPr algn="ctr"/>
            <a:r>
              <a:rPr lang="ca-ES" b="1" spc="300" baseline="30000" dirty="0">
                <a:solidFill>
                  <a:srgbClr val="197363"/>
                </a:solidFill>
                <a:latin typeface="Lato Black" panose="020F0502020204030203" pitchFamily="34" charset="77"/>
                <a:ea typeface="Futura Medium" charset="0"/>
                <a:cs typeface="Futura Medium" charset="0"/>
              </a:rPr>
              <a:t>5. INTRODUCCIÓ A L’APÈNDIX</a:t>
            </a:r>
            <a:endParaRPr lang="ca-ES" spc="300" baseline="30000" dirty="0">
              <a:solidFill>
                <a:srgbClr val="197363"/>
              </a:solidFill>
              <a:latin typeface="Lato" panose="020F0502020204030203" pitchFamily="34" charset="77"/>
              <a:ea typeface="Futura Medium" charset="0"/>
              <a:cs typeface="Futura Medium" charset="0"/>
            </a:endParaRPr>
          </a:p>
        </p:txBody>
      </p:sp>
      <p:sp>
        <p:nvSpPr>
          <p:cNvPr id="2" name="Rectangle 2">
            <a:extLst>
              <a:ext uri="{FF2B5EF4-FFF2-40B4-BE49-F238E27FC236}">
                <a16:creationId xmlns:a16="http://schemas.microsoft.com/office/drawing/2014/main" xmlns="" id="{3C5CC604-50CB-4B8F-B7D1-D773DB24D6E6}"/>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a-ES" dirty="0"/>
          </a:p>
        </p:txBody>
      </p:sp>
    </p:spTree>
    <p:extLst>
      <p:ext uri="{BB962C8B-B14F-4D97-AF65-F5344CB8AC3E}">
        <p14:creationId xmlns:p14="http://schemas.microsoft.com/office/powerpoint/2010/main" val="11068935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
            <a:extLst>
              <a:ext uri="{FF2B5EF4-FFF2-40B4-BE49-F238E27FC236}">
                <a16:creationId xmlns:a16="http://schemas.microsoft.com/office/drawing/2014/main" xmlns="" id="{953ABFE0-9778-E04C-AAEA-2064E028DD37}"/>
              </a:ext>
            </a:extLst>
          </p:cNvPr>
          <p:cNvSpPr txBox="1"/>
          <p:nvPr/>
        </p:nvSpPr>
        <p:spPr>
          <a:xfrm>
            <a:off x="2240942" y="3429000"/>
            <a:ext cx="7259204" cy="584775"/>
          </a:xfrm>
          <a:prstGeom prst="rect">
            <a:avLst/>
          </a:prstGeom>
          <a:noFill/>
        </p:spPr>
        <p:txBody>
          <a:bodyPr wrap="square" rtlCol="0">
            <a:spAutoFit/>
          </a:bodyPr>
          <a:lstStyle/>
          <a:p>
            <a:pPr algn="ctr"/>
            <a:r>
              <a:rPr lang="es-ES" sz="4800" b="1" spc="300" baseline="30000" dirty="0">
                <a:solidFill>
                  <a:srgbClr val="197363"/>
                </a:solidFill>
                <a:latin typeface="Lato Black" panose="020F0502020204030203" pitchFamily="34" charset="77"/>
                <a:ea typeface="Futura Medium" charset="0"/>
                <a:cs typeface="Futura Medium" charset="0"/>
              </a:rPr>
              <a:t>5. APÈNDIX</a:t>
            </a:r>
            <a:endParaRPr lang="es-ES" sz="4800" spc="300" baseline="30000" dirty="0">
              <a:solidFill>
                <a:srgbClr val="197363"/>
              </a:solidFill>
              <a:latin typeface="Lato" panose="020F0502020204030203" pitchFamily="34" charset="77"/>
              <a:ea typeface="Futura Medium" charset="0"/>
              <a:cs typeface="Futura Medium" charset="0"/>
            </a:endParaRPr>
          </a:p>
        </p:txBody>
      </p:sp>
      <p:pic>
        <p:nvPicPr>
          <p:cNvPr id="11" name="Imagen 10">
            <a:extLst>
              <a:ext uri="{FF2B5EF4-FFF2-40B4-BE49-F238E27FC236}">
                <a16:creationId xmlns:a16="http://schemas.microsoft.com/office/drawing/2014/main" xmlns="" id="{B8571E2C-B3FD-4DFB-93E3-9D419D923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12855"/>
            <a:ext cx="1402038" cy="1882548"/>
          </a:xfrm>
          <a:prstGeom prst="rect">
            <a:avLst/>
          </a:prstGeom>
        </p:spPr>
      </p:pic>
      <p:pic>
        <p:nvPicPr>
          <p:cNvPr id="17" name="Imagen 16">
            <a:extLst>
              <a:ext uri="{FF2B5EF4-FFF2-40B4-BE49-F238E27FC236}">
                <a16:creationId xmlns:a16="http://schemas.microsoft.com/office/drawing/2014/main" xmlns="" id="{15D1385F-7261-4DC7-8604-302E3D138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410337" y="74511"/>
            <a:ext cx="1771938" cy="2623026"/>
          </a:xfrm>
          <a:prstGeom prst="rect">
            <a:avLst/>
          </a:prstGeom>
        </p:spPr>
      </p:pic>
      <p:pic>
        <p:nvPicPr>
          <p:cNvPr id="7" name="Imagen 6">
            <a:extLst>
              <a:ext uri="{FF2B5EF4-FFF2-40B4-BE49-F238E27FC236}">
                <a16:creationId xmlns:a16="http://schemas.microsoft.com/office/drawing/2014/main" xmlns="" id="{89500792-917B-46F1-BFD6-264DB26257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4303" y="2418104"/>
            <a:ext cx="792482" cy="899162"/>
          </a:xfrm>
          <a:prstGeom prst="rect">
            <a:avLst/>
          </a:prstGeom>
        </p:spPr>
      </p:pic>
      <p:pic>
        <p:nvPicPr>
          <p:cNvPr id="10" name="Imagen 9">
            <a:extLst>
              <a:ext uri="{FF2B5EF4-FFF2-40B4-BE49-F238E27FC236}">
                <a16:creationId xmlns:a16="http://schemas.microsoft.com/office/drawing/2014/main" xmlns="" id="{652644D5-0B2E-4A34-8015-237CA98FBF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0191" y="6060836"/>
            <a:ext cx="494718" cy="561315"/>
          </a:xfrm>
          <a:prstGeom prst="rect">
            <a:avLst/>
          </a:prstGeom>
        </p:spPr>
      </p:pic>
      <p:sp>
        <p:nvSpPr>
          <p:cNvPr id="19" name="Rectángulo 18">
            <a:extLst>
              <a:ext uri="{FF2B5EF4-FFF2-40B4-BE49-F238E27FC236}">
                <a16:creationId xmlns:a16="http://schemas.microsoft.com/office/drawing/2014/main" xmlns="" id="{58900964-D157-4CC5-A2ED-B02901BEE6FD}"/>
              </a:ext>
            </a:extLst>
          </p:cNvPr>
          <p:cNvSpPr/>
          <p:nvPr/>
        </p:nvSpPr>
        <p:spPr>
          <a:xfrm>
            <a:off x="2075932" y="4125509"/>
            <a:ext cx="7872355" cy="1015663"/>
          </a:xfrm>
          <a:prstGeom prst="rect">
            <a:avLst/>
          </a:prstGeom>
        </p:spPr>
        <p:txBody>
          <a:bodyPr wrap="square">
            <a:spAutoFit/>
          </a:bodyPr>
          <a:lstStyle/>
          <a:p>
            <a:pPr algn="ctr"/>
            <a:r>
              <a:rPr lang="es-ES" sz="1600" dirty="0">
                <a:solidFill>
                  <a:srgbClr val="197363"/>
                </a:solidFill>
                <a:latin typeface="Lato-Bold"/>
              </a:rPr>
              <a:t> </a:t>
            </a:r>
          </a:p>
          <a:p>
            <a:pPr algn="ctr"/>
            <a:endParaRPr lang="es-ES" sz="4400" dirty="0">
              <a:solidFill>
                <a:srgbClr val="197363"/>
              </a:solidFill>
            </a:endParaRPr>
          </a:p>
        </p:txBody>
      </p:sp>
      <p:sp>
        <p:nvSpPr>
          <p:cNvPr id="20" name="CuadroTexto 19">
            <a:extLst>
              <a:ext uri="{FF2B5EF4-FFF2-40B4-BE49-F238E27FC236}">
                <a16:creationId xmlns:a16="http://schemas.microsoft.com/office/drawing/2014/main" xmlns="" id="{0573E6B9-48FC-408D-AC85-EEB6D3A23DDC}"/>
              </a:ext>
            </a:extLst>
          </p:cNvPr>
          <p:cNvSpPr txBox="1"/>
          <p:nvPr/>
        </p:nvSpPr>
        <p:spPr>
          <a:xfrm>
            <a:off x="3455843" y="3665640"/>
            <a:ext cx="4859022" cy="369332"/>
          </a:xfrm>
          <a:prstGeom prst="rect">
            <a:avLst/>
          </a:prstGeom>
          <a:noFill/>
        </p:spPr>
        <p:txBody>
          <a:bodyPr wrap="none" rtlCol="0">
            <a:spAutoFit/>
          </a:bodyPr>
          <a:lstStyle/>
          <a:p>
            <a:r>
              <a:rPr lang="es-ES" dirty="0">
                <a:solidFill>
                  <a:schemeClr val="tx1">
                    <a:lumMod val="65000"/>
                    <a:lumOff val="35000"/>
                  </a:schemeClr>
                </a:solidFill>
              </a:rPr>
              <a:t>………………….………………………………………………………….</a:t>
            </a:r>
          </a:p>
        </p:txBody>
      </p:sp>
      <p:sp>
        <p:nvSpPr>
          <p:cNvPr id="9" name="TextBox 2">
            <a:extLst>
              <a:ext uri="{FF2B5EF4-FFF2-40B4-BE49-F238E27FC236}">
                <a16:creationId xmlns:a16="http://schemas.microsoft.com/office/drawing/2014/main" xmlns="" id="{973348E1-ECE5-41EC-863C-940CC43D3B49}"/>
              </a:ext>
            </a:extLst>
          </p:cNvPr>
          <p:cNvSpPr txBox="1"/>
          <p:nvPr/>
        </p:nvSpPr>
        <p:spPr>
          <a:xfrm>
            <a:off x="944605" y="4161648"/>
            <a:ext cx="9851878" cy="1140762"/>
          </a:xfrm>
          <a:prstGeom prst="rect">
            <a:avLst/>
          </a:prstGeom>
          <a:noFill/>
        </p:spPr>
        <p:txBody>
          <a:bodyPr wrap="square" rtlCol="0">
            <a:spAutoFit/>
          </a:bodyPr>
          <a:lstStyle/>
          <a:p>
            <a:pPr algn="ctr">
              <a:lnSpc>
                <a:spcPct val="200000"/>
              </a:lnSpc>
            </a:pPr>
            <a:r>
              <a:rPr lang="en-US" b="1" spc="300" baseline="30000" dirty="0">
                <a:solidFill>
                  <a:srgbClr val="197363"/>
                </a:solidFill>
                <a:latin typeface="Lato" panose="020F0502020204030203" pitchFamily="34" charset="77"/>
                <a:ea typeface="Futura Medium" charset="0"/>
                <a:cs typeface="Futura Medium" charset="0"/>
              </a:rPr>
              <a:t>5.1. ORGANITZACIÓ</a:t>
            </a:r>
          </a:p>
          <a:p>
            <a:pPr algn="ctr">
              <a:lnSpc>
                <a:spcPct val="200000"/>
              </a:lnSpc>
            </a:pPr>
            <a:r>
              <a:rPr lang="en-US" b="1" spc="300" baseline="30000" dirty="0">
                <a:solidFill>
                  <a:schemeClr val="bg2">
                    <a:lumMod val="90000"/>
                  </a:schemeClr>
                </a:solidFill>
                <a:latin typeface="Lato" panose="020F0502020204030203" pitchFamily="34" charset="77"/>
                <a:ea typeface="Futura Medium" charset="0"/>
                <a:cs typeface="Futura Medium" charset="0"/>
              </a:rPr>
              <a:t>5.2. OBJECTIUS I NORMATIVES</a:t>
            </a:r>
          </a:p>
          <a:p>
            <a:pPr algn="ctr">
              <a:lnSpc>
                <a:spcPct val="200000"/>
              </a:lnSpc>
            </a:pPr>
            <a:r>
              <a:rPr lang="en-US" b="1" spc="300" baseline="30000" dirty="0">
                <a:solidFill>
                  <a:schemeClr val="bg2">
                    <a:lumMod val="90000"/>
                  </a:schemeClr>
                </a:solidFill>
                <a:latin typeface="Lato" panose="020F0502020204030203" pitchFamily="34" charset="77"/>
                <a:ea typeface="Futura Medium" charset="0"/>
                <a:cs typeface="Futura Medium" charset="0"/>
              </a:rPr>
              <a:t>5.3. ALTRES (PLA DE PLUJA, JORNADA INTENSIVA I PLA D’EVACUACIÓ)</a:t>
            </a:r>
          </a:p>
        </p:txBody>
      </p:sp>
    </p:spTree>
    <p:extLst>
      <p:ext uri="{BB962C8B-B14F-4D97-AF65-F5344CB8AC3E}">
        <p14:creationId xmlns:p14="http://schemas.microsoft.com/office/powerpoint/2010/main" val="5286991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p:nvPr/>
        </p:nvSpPr>
        <p:spPr>
          <a:xfrm>
            <a:off x="5580120" y="535259"/>
            <a:ext cx="6100764" cy="379591"/>
          </a:xfrm>
          <a:prstGeom prst="rect">
            <a:avLst/>
          </a:prstGeom>
          <a:noFill/>
        </p:spPr>
        <p:txBody>
          <a:bodyPr wrap="square" rtlCol="0">
            <a:spAutoFit/>
          </a:bodyPr>
          <a:lstStyle/>
          <a:p>
            <a:r>
              <a:rPr lang="en-US" sz="2800" baseline="30000" dirty="0">
                <a:solidFill>
                  <a:schemeClr val="bg1"/>
                </a:solidFill>
                <a:latin typeface="Futura Medium" charset="0"/>
                <a:ea typeface="Futura Medium" charset="0"/>
                <a:cs typeface="Futura Medium" charset="0"/>
              </a:rPr>
              <a:t>CASO CL</a:t>
            </a:r>
            <a:r>
              <a:rPr lang="es-ES" sz="2800" baseline="30000" dirty="0">
                <a:solidFill>
                  <a:schemeClr val="bg1"/>
                </a:solidFill>
                <a:latin typeface="Futura Medium" charset="0"/>
                <a:ea typeface="Futura Medium" charset="0"/>
                <a:cs typeface="Futura Medium" charset="0"/>
              </a:rPr>
              <a:t>ÍNICO </a:t>
            </a:r>
            <a:r>
              <a:rPr lang="en-US" sz="2800" baseline="30000" dirty="0">
                <a:solidFill>
                  <a:schemeClr val="bg1"/>
                </a:solidFill>
                <a:latin typeface="Futura Medium" charset="0"/>
                <a:ea typeface="Futura Medium" charset="0"/>
                <a:cs typeface="Futura Medium" charset="0"/>
              </a:rPr>
              <a:t>I XXXXX XXXXX XX XXXXXX</a:t>
            </a:r>
          </a:p>
        </p:txBody>
      </p:sp>
      <p:sp>
        <p:nvSpPr>
          <p:cNvPr id="14" name="TextBox 2">
            <a:extLst>
              <a:ext uri="{FF2B5EF4-FFF2-40B4-BE49-F238E27FC236}">
                <a16:creationId xmlns:a16="http://schemas.microsoft.com/office/drawing/2014/main" xmlns="" id="{AE112F47-2F72-D748-A69C-357DF20D40C6}"/>
              </a:ext>
            </a:extLst>
          </p:cNvPr>
          <p:cNvSpPr txBox="1"/>
          <p:nvPr/>
        </p:nvSpPr>
        <p:spPr>
          <a:xfrm>
            <a:off x="1134066" y="2269140"/>
            <a:ext cx="9851878" cy="235962"/>
          </a:xfrm>
          <a:prstGeom prst="rect">
            <a:avLst/>
          </a:prstGeom>
          <a:noFill/>
        </p:spPr>
        <p:txBody>
          <a:bodyPr wrap="square" rtlCol="0">
            <a:spAutoFit/>
          </a:bodyPr>
          <a:lstStyle/>
          <a:p>
            <a:r>
              <a:rPr lang="es-ES" sz="1400" spc="300" baseline="30000" dirty="0">
                <a:solidFill>
                  <a:srgbClr val="008376"/>
                </a:solidFill>
                <a:latin typeface="Lato" panose="020F0502020204030203" pitchFamily="34" charset="77"/>
                <a:ea typeface="Futura Medium" charset="0"/>
                <a:cs typeface="Futura Medium" charset="0"/>
              </a:rPr>
              <a:t>5.1. ORGANITZACIÓ</a:t>
            </a:r>
            <a:endParaRPr lang="en-US" sz="1400" spc="300" baseline="30000" dirty="0">
              <a:solidFill>
                <a:srgbClr val="008376"/>
              </a:solidFill>
              <a:latin typeface="Lato" panose="020F0502020204030203" pitchFamily="34" charset="77"/>
              <a:ea typeface="Futura Medium" charset="0"/>
              <a:cs typeface="Futura Medium" charset="0"/>
            </a:endParaRPr>
          </a:p>
        </p:txBody>
      </p:sp>
      <p:sp>
        <p:nvSpPr>
          <p:cNvPr id="15" name="TextBox 3">
            <a:extLst>
              <a:ext uri="{FF2B5EF4-FFF2-40B4-BE49-F238E27FC236}">
                <a16:creationId xmlns:a16="http://schemas.microsoft.com/office/drawing/2014/main" xmlns="" id="{684F0F4F-854D-8E45-8E45-8B1E8EBF22DE}"/>
              </a:ext>
            </a:extLst>
          </p:cNvPr>
          <p:cNvSpPr txBox="1"/>
          <p:nvPr/>
        </p:nvSpPr>
        <p:spPr>
          <a:xfrm>
            <a:off x="1134064" y="2451400"/>
            <a:ext cx="9851880" cy="1169551"/>
          </a:xfrm>
          <a:prstGeom prst="rect">
            <a:avLst/>
          </a:prstGeom>
          <a:noFill/>
        </p:spPr>
        <p:txBody>
          <a:bodyPr wrap="square" rtlCol="0" anchor="t">
            <a:spAutoFit/>
          </a:bodyPr>
          <a:lstStyle/>
          <a:p>
            <a:pPr marL="171450" indent="-171450">
              <a:buFont typeface="Arial" panose="020B0604020202020204" pitchFamily="34" charset="0"/>
              <a:buChar char="•"/>
            </a:pPr>
            <a:r>
              <a:rPr lang="ca-ES" sz="1000" dirty="0">
                <a:latin typeface="Lato" panose="020F0502020204030203" pitchFamily="34" charset="0"/>
              </a:rPr>
              <a:t>Equip de persones.</a:t>
            </a:r>
          </a:p>
          <a:p>
            <a:pPr marL="171450" indent="-171450">
              <a:buFont typeface="Arial" panose="020B0604020202020204" pitchFamily="34" charset="0"/>
              <a:buChar char="•"/>
            </a:pPr>
            <a:r>
              <a:rPr lang="ca-ES" sz="1000" dirty="0">
                <a:latin typeface="Lato" panose="020F0502020204030203" pitchFamily="34" charset="0"/>
              </a:rPr>
              <a:t>Activitats de lleure / gestió del temps lliure.</a:t>
            </a:r>
          </a:p>
          <a:p>
            <a:pPr marL="171450" indent="-171450">
              <a:buFont typeface="Arial" panose="020B0604020202020204" pitchFamily="34" charset="0"/>
              <a:buChar char="•"/>
            </a:pPr>
            <a:r>
              <a:rPr lang="ca-ES" sz="1000" dirty="0">
                <a:latin typeface="Lato" panose="020F0502020204030203" pitchFamily="34" charset="0"/>
              </a:rPr>
              <a:t>Programació de tallers.</a:t>
            </a:r>
          </a:p>
          <a:p>
            <a:pPr marL="171450" indent="-171450">
              <a:buFont typeface="Arial" panose="020B0604020202020204" pitchFamily="34" charset="0"/>
              <a:buChar char="•"/>
            </a:pPr>
            <a:r>
              <a:rPr lang="ca-ES" sz="1000" dirty="0">
                <a:latin typeface="Lato" panose="020F0502020204030203" pitchFamily="34" charset="0"/>
              </a:rPr>
              <a:t>Distribució de l’equip</a:t>
            </a:r>
          </a:p>
          <a:p>
            <a:pPr marL="171450" indent="-171450">
              <a:buFont typeface="Arial" panose="020B0604020202020204" pitchFamily="34" charset="0"/>
              <a:buChar char="•"/>
            </a:pPr>
            <a:r>
              <a:rPr lang="ca-ES" sz="1000" dirty="0">
                <a:latin typeface="Lato" panose="020F0502020204030203" pitchFamily="34" charset="0"/>
              </a:rPr>
              <a:t>Organització horària del curs</a:t>
            </a:r>
          </a:p>
          <a:p>
            <a:endParaRPr lang="ca-ES" sz="1000" dirty="0">
              <a:latin typeface="Lato" panose="020F0502020204030203" pitchFamily="34" charset="0"/>
            </a:endParaRPr>
          </a:p>
          <a:p>
            <a:pPr lvl="2"/>
            <a:endParaRPr lang="es-ES" sz="1000" dirty="0">
              <a:latin typeface="Lato" panose="020F0502020204030203" pitchFamily="34" charset="0"/>
            </a:endParaRPr>
          </a:p>
        </p:txBody>
      </p:sp>
      <p:sp>
        <p:nvSpPr>
          <p:cNvPr id="7" name="TextBox 1">
            <a:extLst>
              <a:ext uri="{FF2B5EF4-FFF2-40B4-BE49-F238E27FC236}">
                <a16:creationId xmlns:a16="http://schemas.microsoft.com/office/drawing/2014/main" xmlns="" id="{FC6A6ABB-F714-46F3-9761-EDD8B7046687}"/>
              </a:ext>
            </a:extLst>
          </p:cNvPr>
          <p:cNvSpPr txBox="1"/>
          <p:nvPr/>
        </p:nvSpPr>
        <p:spPr>
          <a:xfrm>
            <a:off x="1164886" y="541803"/>
            <a:ext cx="9851880" cy="256480"/>
          </a:xfrm>
          <a:prstGeom prst="rect">
            <a:avLst/>
          </a:prstGeom>
          <a:noFill/>
        </p:spPr>
        <p:txBody>
          <a:bodyPr wrap="square" rtlCol="0">
            <a:spAutoFit/>
          </a:bodyPr>
          <a:lstStyle/>
          <a:p>
            <a:pPr algn="ctr"/>
            <a:r>
              <a:rPr lang="es-ES" sz="1600" spc="300" baseline="30000" dirty="0">
                <a:latin typeface="Lato" panose="020F0502020204030203" pitchFamily="34" charset="77"/>
                <a:ea typeface="Futura Medium" charset="0"/>
                <a:cs typeface="Futura Medium" charset="0"/>
              </a:rPr>
              <a:t>PLA DE TREBALL ESCOLA MAS MARIA</a:t>
            </a:r>
          </a:p>
        </p:txBody>
      </p:sp>
      <p:sp>
        <p:nvSpPr>
          <p:cNvPr id="10" name="TextBox 1">
            <a:extLst>
              <a:ext uri="{FF2B5EF4-FFF2-40B4-BE49-F238E27FC236}">
                <a16:creationId xmlns:a16="http://schemas.microsoft.com/office/drawing/2014/main" xmlns="" id="{9DA73B0F-B2FF-49D1-917F-F698D598FBFA}"/>
              </a:ext>
            </a:extLst>
          </p:cNvPr>
          <p:cNvSpPr txBox="1"/>
          <p:nvPr/>
        </p:nvSpPr>
        <p:spPr>
          <a:xfrm>
            <a:off x="1164886" y="819207"/>
            <a:ext cx="9851880" cy="276999"/>
          </a:xfrm>
          <a:prstGeom prst="rect">
            <a:avLst/>
          </a:prstGeom>
          <a:noFill/>
        </p:spPr>
        <p:txBody>
          <a:bodyPr wrap="square" rtlCol="0">
            <a:spAutoFit/>
          </a:bodyPr>
          <a:lstStyle/>
          <a:p>
            <a:pPr algn="ctr"/>
            <a:r>
              <a:rPr lang="es-ES" b="1" spc="300" baseline="30000" dirty="0">
                <a:solidFill>
                  <a:srgbClr val="197363"/>
                </a:solidFill>
                <a:latin typeface="Lato Black" panose="020F0502020204030203" pitchFamily="34" charset="77"/>
                <a:ea typeface="Futura Medium" charset="0"/>
                <a:cs typeface="Futura Medium" charset="0"/>
              </a:rPr>
              <a:t>5.1. ORGANITZACIÓ</a:t>
            </a:r>
            <a:endParaRPr lang="es-ES" spc="300" baseline="30000" dirty="0">
              <a:solidFill>
                <a:srgbClr val="197363"/>
              </a:solidFill>
              <a:latin typeface="Lato" panose="020F0502020204030203" pitchFamily="34" charset="77"/>
              <a:ea typeface="Futura Medium" charset="0"/>
              <a:cs typeface="Futura Medium" charset="0"/>
            </a:endParaRPr>
          </a:p>
        </p:txBody>
      </p:sp>
      <p:sp>
        <p:nvSpPr>
          <p:cNvPr id="2" name="Rectangle 2">
            <a:extLst>
              <a:ext uri="{FF2B5EF4-FFF2-40B4-BE49-F238E27FC236}">
                <a16:creationId xmlns:a16="http://schemas.microsoft.com/office/drawing/2014/main" xmlns="" id="{3C5CC604-50CB-4B8F-B7D1-D773DB24D6E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Tree>
    <p:extLst>
      <p:ext uri="{BB962C8B-B14F-4D97-AF65-F5344CB8AC3E}">
        <p14:creationId xmlns:p14="http://schemas.microsoft.com/office/powerpoint/2010/main" val="2397022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p:nvPr/>
        </p:nvSpPr>
        <p:spPr>
          <a:xfrm>
            <a:off x="3728687" y="119699"/>
            <a:ext cx="6100764" cy="379591"/>
          </a:xfrm>
          <a:prstGeom prst="rect">
            <a:avLst/>
          </a:prstGeom>
          <a:noFill/>
        </p:spPr>
        <p:txBody>
          <a:bodyPr wrap="square" rtlCol="0">
            <a:spAutoFit/>
          </a:bodyPr>
          <a:lstStyle/>
          <a:p>
            <a:r>
              <a:rPr lang="ca-ES" sz="2800" baseline="30000" dirty="0">
                <a:solidFill>
                  <a:schemeClr val="bg1"/>
                </a:solidFill>
                <a:latin typeface="Futura Medium" charset="0"/>
                <a:ea typeface="Futura Medium" charset="0"/>
                <a:cs typeface="Futura Medium" charset="0"/>
              </a:rPr>
              <a:t>CASO CLÍNICO I </a:t>
            </a:r>
            <a:r>
              <a:rPr lang="ca-ES" sz="2800" baseline="30000" dirty="0" smtClean="0">
                <a:solidFill>
                  <a:schemeClr val="bg1"/>
                </a:solidFill>
                <a:latin typeface="Futura Medium" charset="0"/>
                <a:ea typeface="Futura Medium" charset="0"/>
                <a:cs typeface="Futura Medium" charset="0"/>
              </a:rPr>
              <a:t>XX </a:t>
            </a:r>
            <a:r>
              <a:rPr lang="ca-ES" sz="2800" baseline="30000" dirty="0">
                <a:solidFill>
                  <a:schemeClr val="bg1"/>
                </a:solidFill>
                <a:latin typeface="Futura Medium" charset="0"/>
                <a:ea typeface="Futura Medium" charset="0"/>
                <a:cs typeface="Futura Medium" charset="0"/>
              </a:rPr>
              <a:t>XXXXXX</a:t>
            </a:r>
          </a:p>
        </p:txBody>
      </p:sp>
      <p:sp>
        <p:nvSpPr>
          <p:cNvPr id="7" name="TextBox 1">
            <a:extLst>
              <a:ext uri="{FF2B5EF4-FFF2-40B4-BE49-F238E27FC236}">
                <a16:creationId xmlns:a16="http://schemas.microsoft.com/office/drawing/2014/main" xmlns="" id="{FC6A6ABB-F714-46F3-9761-EDD8B7046687}"/>
              </a:ext>
            </a:extLst>
          </p:cNvPr>
          <p:cNvSpPr txBox="1"/>
          <p:nvPr/>
        </p:nvSpPr>
        <p:spPr>
          <a:xfrm>
            <a:off x="1245273" y="214636"/>
            <a:ext cx="9851880" cy="256480"/>
          </a:xfrm>
          <a:prstGeom prst="rect">
            <a:avLst/>
          </a:prstGeom>
          <a:noFill/>
        </p:spPr>
        <p:txBody>
          <a:bodyPr wrap="square" rtlCol="0">
            <a:spAutoFit/>
          </a:bodyPr>
          <a:lstStyle/>
          <a:p>
            <a:pPr algn="ctr"/>
            <a:r>
              <a:rPr lang="ca-ES" sz="1600" spc="300" baseline="30000" dirty="0">
                <a:latin typeface="Lato" panose="020F0502020204030203" pitchFamily="34" charset="77"/>
                <a:ea typeface="Futura Medium" charset="0"/>
                <a:cs typeface="Futura Medium" charset="0"/>
              </a:rPr>
              <a:t>PLA DE TREBALL ESCOLA</a:t>
            </a:r>
            <a:r>
              <a:rPr lang="es-ES" sz="1600" spc="300" baseline="30000" dirty="0">
                <a:latin typeface="Lato" panose="020F0502020204030203" pitchFamily="34" charset="77"/>
                <a:ea typeface="Futura Medium" charset="0"/>
                <a:cs typeface="Futura Medium" charset="0"/>
              </a:rPr>
              <a:t> MAS MARIA</a:t>
            </a:r>
            <a:endParaRPr lang="ca-ES" sz="1600" spc="300" baseline="30000" dirty="0">
              <a:latin typeface="Lato" panose="020F0502020204030203" pitchFamily="34" charset="77"/>
              <a:ea typeface="Futura Medium" charset="0"/>
              <a:cs typeface="Futura Medium" charset="0"/>
            </a:endParaRPr>
          </a:p>
        </p:txBody>
      </p:sp>
      <p:sp>
        <p:nvSpPr>
          <p:cNvPr id="2" name="Rectangle 2">
            <a:extLst>
              <a:ext uri="{FF2B5EF4-FFF2-40B4-BE49-F238E27FC236}">
                <a16:creationId xmlns:a16="http://schemas.microsoft.com/office/drawing/2014/main" xmlns="" id="{3C5CC604-50CB-4B8F-B7D1-D773DB24D6E6}"/>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a-ES" dirty="0"/>
          </a:p>
        </p:txBody>
      </p:sp>
      <p:sp>
        <p:nvSpPr>
          <p:cNvPr id="12" name="TextBox 2">
            <a:extLst>
              <a:ext uri="{FF2B5EF4-FFF2-40B4-BE49-F238E27FC236}">
                <a16:creationId xmlns:a16="http://schemas.microsoft.com/office/drawing/2014/main" xmlns="" id="{EB38C6B2-1763-44AC-A3BB-05A2489E6F59}"/>
              </a:ext>
            </a:extLst>
          </p:cNvPr>
          <p:cNvSpPr txBox="1"/>
          <p:nvPr/>
        </p:nvSpPr>
        <p:spPr>
          <a:xfrm>
            <a:off x="1117288" y="2072110"/>
            <a:ext cx="9851878" cy="235962"/>
          </a:xfrm>
          <a:prstGeom prst="rect">
            <a:avLst/>
          </a:prstGeom>
          <a:noFill/>
        </p:spPr>
        <p:txBody>
          <a:bodyPr wrap="square" rtlCol="0">
            <a:spAutoFit/>
          </a:bodyPr>
          <a:lstStyle/>
          <a:p>
            <a:r>
              <a:rPr lang="ca-ES" sz="1400" b="1" spc="300" baseline="30000" dirty="0">
                <a:solidFill>
                  <a:srgbClr val="008376"/>
                </a:solidFill>
                <a:latin typeface="Lato" panose="020F0502020204030203" pitchFamily="34" charset="77"/>
                <a:ea typeface="Futura Medium" charset="0"/>
                <a:cs typeface="Futura Medium" charset="0"/>
              </a:rPr>
              <a:t>DISTRIBUCIÓ DE L’EQUIP</a:t>
            </a:r>
          </a:p>
        </p:txBody>
      </p:sp>
      <p:sp>
        <p:nvSpPr>
          <p:cNvPr id="4" name="Rectángulo 3">
            <a:extLst>
              <a:ext uri="{FF2B5EF4-FFF2-40B4-BE49-F238E27FC236}">
                <a16:creationId xmlns:a16="http://schemas.microsoft.com/office/drawing/2014/main" xmlns="" id="{50EAD03A-5E4F-4C3D-A1EC-CA2081159506}"/>
              </a:ext>
            </a:extLst>
          </p:cNvPr>
          <p:cNvSpPr/>
          <p:nvPr/>
        </p:nvSpPr>
        <p:spPr>
          <a:xfrm>
            <a:off x="1117288" y="2344866"/>
            <a:ext cx="9771622" cy="1600438"/>
          </a:xfrm>
          <a:prstGeom prst="rect">
            <a:avLst/>
          </a:prstGeom>
        </p:spPr>
        <p:txBody>
          <a:bodyPr wrap="square">
            <a:spAutoFit/>
          </a:bodyPr>
          <a:lstStyle/>
          <a:p>
            <a:r>
              <a:rPr lang="ca-ES" sz="1000" b="1" u="sng" dirty="0">
                <a:solidFill>
                  <a:srgbClr val="197363"/>
                </a:solidFill>
                <a:latin typeface="Lato" panose="020F0502020204030203" pitchFamily="34" charset="0"/>
              </a:rPr>
              <a:t>L’EQUIP DE </a:t>
            </a:r>
            <a:r>
              <a:rPr lang="ca-ES" sz="1000" b="1" u="sng" dirty="0" smtClean="0">
                <a:solidFill>
                  <a:srgbClr val="197363"/>
                </a:solidFill>
                <a:latin typeface="Lato" panose="020F0502020204030203" pitchFamily="34" charset="0"/>
              </a:rPr>
              <a:t>NUTRICIÓ </a:t>
            </a:r>
            <a:r>
              <a:rPr lang="ca-ES" sz="1000" b="1" u="sng" dirty="0">
                <a:solidFill>
                  <a:srgbClr val="197363"/>
                </a:solidFill>
                <a:latin typeface="Lato" panose="020F0502020204030203" pitchFamily="34" charset="0"/>
              </a:rPr>
              <a:t>I CUINA DE SANED</a:t>
            </a:r>
            <a:r>
              <a:rPr lang="ca-ES" sz="1000" dirty="0">
                <a:latin typeface="Lato" panose="020F0502020204030203" pitchFamily="34" charset="0"/>
              </a:rPr>
              <a:t>, després d’una acurada selecció de les matèries primeres, elabora els menús a partir d’una dieta variada, equilibrada i sana, tenint en compte la variació necessària dels grups d’aliments, les tècniques culinàries emprades, o els aspectes sensorials (olor, color, textura, temperatura...).</a:t>
            </a:r>
          </a:p>
          <a:p>
            <a:endParaRPr lang="ca-ES" sz="1000" dirty="0">
              <a:latin typeface="Lato" panose="020F0502020204030203" pitchFamily="34" charset="0"/>
            </a:endParaRPr>
          </a:p>
          <a:p>
            <a:endParaRPr lang="ca-ES" sz="1000" dirty="0">
              <a:latin typeface="Lato" panose="020F0502020204030203" pitchFamily="34" charset="0"/>
            </a:endParaRPr>
          </a:p>
          <a:p>
            <a:endParaRPr lang="ca-ES" sz="1000" dirty="0">
              <a:latin typeface="Lato" panose="020F0502020204030203" pitchFamily="34" charset="0"/>
            </a:endParaRPr>
          </a:p>
          <a:p>
            <a:endParaRPr lang="ca-ES" sz="1000" dirty="0">
              <a:latin typeface="Lato" panose="020F0502020204030203" pitchFamily="34" charset="0"/>
            </a:endParaRPr>
          </a:p>
          <a:p>
            <a:endParaRPr lang="ca-ES" sz="1000" dirty="0">
              <a:latin typeface="Lato" panose="020F0502020204030203" pitchFamily="34" charset="0"/>
            </a:endParaRPr>
          </a:p>
          <a:p>
            <a:endParaRPr lang="ca-ES" sz="1000" dirty="0">
              <a:latin typeface="Lato" panose="020F0502020204030203" pitchFamily="34" charset="0"/>
            </a:endParaRPr>
          </a:p>
          <a:p>
            <a:r>
              <a:rPr lang="ca-ES" sz="900" i="1" dirty="0">
                <a:latin typeface="Lato" panose="020F0502020204030203" pitchFamily="34" charset="0"/>
              </a:rPr>
              <a:t>(*)segons el número de comensals el seu horari i la seva incorporació pot veure’s afectat</a:t>
            </a:r>
          </a:p>
          <a:p>
            <a:endParaRPr lang="ca-ES" sz="900" i="1" dirty="0">
              <a:latin typeface="Lato" panose="020F0502020204030203" pitchFamily="34" charset="0"/>
            </a:endParaRPr>
          </a:p>
        </p:txBody>
      </p:sp>
      <p:graphicFrame>
        <p:nvGraphicFramePr>
          <p:cNvPr id="16" name="Tabla 15">
            <a:extLst>
              <a:ext uri="{FF2B5EF4-FFF2-40B4-BE49-F238E27FC236}">
                <a16:creationId xmlns:a16="http://schemas.microsoft.com/office/drawing/2014/main" xmlns="" id="{FFBB40CC-4F62-47F6-81C1-B8E14D0A71DA}"/>
              </a:ext>
            </a:extLst>
          </p:cNvPr>
          <p:cNvGraphicFramePr>
            <a:graphicFrameLocks noGrp="1"/>
          </p:cNvGraphicFramePr>
          <p:nvPr>
            <p:extLst>
              <p:ext uri="{D42A27DB-BD31-4B8C-83A1-F6EECF244321}">
                <p14:modId xmlns:p14="http://schemas.microsoft.com/office/powerpoint/2010/main" val="3332264448"/>
              </p:ext>
            </p:extLst>
          </p:nvPr>
        </p:nvGraphicFramePr>
        <p:xfrm>
          <a:off x="1164886" y="2984699"/>
          <a:ext cx="4685665" cy="552069"/>
        </p:xfrm>
        <a:graphic>
          <a:graphicData uri="http://schemas.openxmlformats.org/drawingml/2006/table">
            <a:tbl>
              <a:tblPr firstRow="1" firstCol="1" lastRow="1" lastCol="1" bandRow="1" bandCol="1">
                <a:tableStyleId>{5C22544A-7EE6-4342-B048-85BDC9FD1C3A}</a:tableStyleId>
              </a:tblPr>
              <a:tblGrid>
                <a:gridCol w="1083945">
                  <a:extLst>
                    <a:ext uri="{9D8B030D-6E8A-4147-A177-3AD203B41FA5}">
                      <a16:colId xmlns:a16="http://schemas.microsoft.com/office/drawing/2014/main" xmlns="" val="2457711215"/>
                    </a:ext>
                  </a:extLst>
                </a:gridCol>
                <a:gridCol w="1816100">
                  <a:extLst>
                    <a:ext uri="{9D8B030D-6E8A-4147-A177-3AD203B41FA5}">
                      <a16:colId xmlns:a16="http://schemas.microsoft.com/office/drawing/2014/main" xmlns="" val="3264408901"/>
                    </a:ext>
                  </a:extLst>
                </a:gridCol>
                <a:gridCol w="1785620">
                  <a:extLst>
                    <a:ext uri="{9D8B030D-6E8A-4147-A177-3AD203B41FA5}">
                      <a16:colId xmlns:a16="http://schemas.microsoft.com/office/drawing/2014/main" xmlns="" val="510891950"/>
                    </a:ext>
                  </a:extLst>
                </a:gridCol>
              </a:tblGrid>
              <a:tr h="115316">
                <a:tc>
                  <a:txBody>
                    <a:bodyPr/>
                    <a:lstStyle/>
                    <a:p>
                      <a:pPr>
                        <a:lnSpc>
                          <a:spcPct val="115000"/>
                        </a:lnSpc>
                        <a:spcAft>
                          <a:spcPts val="1000"/>
                        </a:spcAft>
                      </a:pPr>
                      <a:r>
                        <a:rPr lang="es-ES" sz="1050" dirty="0" err="1">
                          <a:solidFill>
                            <a:schemeClr val="tx1"/>
                          </a:solidFill>
                          <a:effectLst/>
                          <a:latin typeface="Lato" panose="020F0502020204030203" pitchFamily="34" charset="0"/>
                        </a:rPr>
                        <a:t>Cuiner</a:t>
                      </a:r>
                      <a:r>
                        <a:rPr lang="es-ES" sz="1050" dirty="0">
                          <a:solidFill>
                            <a:schemeClr val="tx1"/>
                          </a:solidFill>
                          <a:effectLst/>
                          <a:latin typeface="Lato" panose="020F0502020204030203" pitchFamily="34" charset="0"/>
                        </a:rPr>
                        <a:t>/a</a:t>
                      </a:r>
                      <a:endParaRPr lang="es-ES" sz="1050"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solidFill>
                      <a:srgbClr val="E2D6B5"/>
                    </a:solidFill>
                  </a:tcPr>
                </a:tc>
                <a:tc>
                  <a:txBody>
                    <a:bodyPr/>
                    <a:lstStyle/>
                    <a:p>
                      <a:pPr>
                        <a:lnSpc>
                          <a:spcPct val="115000"/>
                        </a:lnSpc>
                        <a:spcAft>
                          <a:spcPts val="1000"/>
                        </a:spcAft>
                      </a:pPr>
                      <a:r>
                        <a:rPr lang="es-ES" sz="1050" dirty="0" smtClean="0">
                          <a:solidFill>
                            <a:schemeClr val="tx1"/>
                          </a:solidFill>
                          <a:effectLst/>
                          <a:latin typeface="Lato" panose="020F0502020204030203" pitchFamily="34" charset="0"/>
                          <a:ea typeface="+mn-ea"/>
                          <a:cs typeface="+mn-cs"/>
                        </a:rPr>
                        <a:t>Olga</a:t>
                      </a:r>
                      <a:r>
                        <a:rPr lang="es-ES" sz="1050" baseline="0" dirty="0" smtClean="0">
                          <a:solidFill>
                            <a:schemeClr val="tx1"/>
                          </a:solidFill>
                          <a:effectLst/>
                          <a:latin typeface="Lato" panose="020F0502020204030203" pitchFamily="34" charset="0"/>
                          <a:ea typeface="+mn-ea"/>
                          <a:cs typeface="+mn-cs"/>
                        </a:rPr>
                        <a:t> Novo</a:t>
                      </a:r>
                      <a:endParaRPr lang="es-ES" sz="1050"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solidFill>
                      <a:srgbClr val="E2D6B5"/>
                    </a:solidFill>
                  </a:tcPr>
                </a:tc>
                <a:tc>
                  <a:txBody>
                    <a:bodyPr/>
                    <a:lstStyle/>
                    <a:p>
                      <a:pPr>
                        <a:lnSpc>
                          <a:spcPct val="115000"/>
                        </a:lnSpc>
                        <a:spcAft>
                          <a:spcPts val="1000"/>
                        </a:spcAft>
                      </a:pPr>
                      <a:r>
                        <a:rPr lang="es-ES" sz="1050">
                          <a:solidFill>
                            <a:schemeClr val="tx1"/>
                          </a:solidFill>
                          <a:effectLst/>
                          <a:latin typeface="Lato" panose="020F0502020204030203" pitchFamily="34" charset="0"/>
                        </a:rPr>
                        <a:t>De 8 a 16h</a:t>
                      </a:r>
                      <a:endParaRPr lang="es-ES" sz="1050">
                        <a:solidFill>
                          <a:schemeClr val="tx1"/>
                        </a:solidFill>
                        <a:effectLst/>
                        <a:latin typeface="Lato" panose="020F0502020204030203" pitchFamily="34" charset="0"/>
                        <a:ea typeface="+mn-ea"/>
                        <a:cs typeface="Times New Roman" panose="02020603050405020304" pitchFamily="18" charset="0"/>
                      </a:endParaRPr>
                    </a:p>
                  </a:txBody>
                  <a:tcPr marL="68580" marR="68580" marT="0" marB="0">
                    <a:solidFill>
                      <a:srgbClr val="E2D6B5"/>
                    </a:solidFill>
                  </a:tcPr>
                </a:tc>
                <a:extLst>
                  <a:ext uri="{0D108BD9-81ED-4DB2-BD59-A6C34878D82A}">
                    <a16:rowId xmlns:a16="http://schemas.microsoft.com/office/drawing/2014/main" xmlns="" val="1729430577"/>
                  </a:ext>
                </a:extLst>
              </a:tr>
              <a:tr h="0">
                <a:tc>
                  <a:txBody>
                    <a:bodyPr/>
                    <a:lstStyle/>
                    <a:p>
                      <a:pPr>
                        <a:lnSpc>
                          <a:spcPct val="115000"/>
                        </a:lnSpc>
                        <a:spcAft>
                          <a:spcPts val="1000"/>
                        </a:spcAft>
                      </a:pPr>
                      <a:r>
                        <a:rPr lang="es-ES" sz="1050" b="1">
                          <a:solidFill>
                            <a:schemeClr val="tx1"/>
                          </a:solidFill>
                          <a:effectLst/>
                          <a:latin typeface="Lato" panose="020F0502020204030203" pitchFamily="34" charset="0"/>
                        </a:rPr>
                        <a:t>Ajudant cuina</a:t>
                      </a:r>
                      <a:endParaRPr lang="es-ES" sz="1050" b="1">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solidFill>
                      <a:srgbClr val="E2D6B5"/>
                    </a:solidFill>
                  </a:tcPr>
                </a:tc>
                <a:tc>
                  <a:txBody>
                    <a:bodyPr/>
                    <a:lstStyle/>
                    <a:p>
                      <a:pPr>
                        <a:lnSpc>
                          <a:spcPct val="115000"/>
                        </a:lnSpc>
                        <a:spcAft>
                          <a:spcPts val="1000"/>
                        </a:spcAft>
                      </a:pPr>
                      <a:r>
                        <a:rPr lang="es-ES" sz="1050" b="1" dirty="0" smtClean="0">
                          <a:solidFill>
                            <a:schemeClr val="tx1"/>
                          </a:solidFill>
                          <a:effectLst/>
                          <a:latin typeface="Lato" panose="020F0502020204030203" pitchFamily="34" charset="0"/>
                          <a:ea typeface="+mn-ea"/>
                          <a:cs typeface="+mn-cs"/>
                        </a:rPr>
                        <a:t>Merche</a:t>
                      </a:r>
                      <a:r>
                        <a:rPr lang="es-ES" sz="1050" b="1" baseline="0" dirty="0" smtClean="0">
                          <a:solidFill>
                            <a:schemeClr val="tx1"/>
                          </a:solidFill>
                          <a:effectLst/>
                          <a:latin typeface="Lato" panose="020F0502020204030203" pitchFamily="34" charset="0"/>
                          <a:ea typeface="+mn-ea"/>
                          <a:cs typeface="+mn-cs"/>
                        </a:rPr>
                        <a:t> Crespo</a:t>
                      </a:r>
                      <a:endParaRPr lang="es-ES" sz="1050" b="1"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solidFill>
                      <a:srgbClr val="E2D6B5"/>
                    </a:solidFill>
                  </a:tcPr>
                </a:tc>
                <a:tc>
                  <a:txBody>
                    <a:bodyPr/>
                    <a:lstStyle/>
                    <a:p>
                      <a:pPr>
                        <a:lnSpc>
                          <a:spcPct val="115000"/>
                        </a:lnSpc>
                        <a:spcAft>
                          <a:spcPts val="1000"/>
                        </a:spcAft>
                      </a:pPr>
                      <a:r>
                        <a:rPr lang="es-ES" sz="1050">
                          <a:solidFill>
                            <a:schemeClr val="tx1"/>
                          </a:solidFill>
                          <a:effectLst/>
                          <a:latin typeface="Lato" panose="020F0502020204030203" pitchFamily="34" charset="0"/>
                        </a:rPr>
                        <a:t>De 8 a 16h</a:t>
                      </a:r>
                      <a:endParaRPr lang="es-ES" sz="1050">
                        <a:solidFill>
                          <a:schemeClr val="tx1"/>
                        </a:solidFill>
                        <a:effectLst/>
                        <a:latin typeface="Lato" panose="020F0502020204030203" pitchFamily="34" charset="0"/>
                        <a:ea typeface="+mn-ea"/>
                        <a:cs typeface="Times New Roman" panose="02020603050405020304" pitchFamily="18" charset="0"/>
                      </a:endParaRPr>
                    </a:p>
                  </a:txBody>
                  <a:tcPr marL="68580" marR="68580" marT="0" marB="0">
                    <a:solidFill>
                      <a:srgbClr val="E2D6B5"/>
                    </a:solidFill>
                  </a:tcPr>
                </a:tc>
                <a:extLst>
                  <a:ext uri="{0D108BD9-81ED-4DB2-BD59-A6C34878D82A}">
                    <a16:rowId xmlns:a16="http://schemas.microsoft.com/office/drawing/2014/main" xmlns="" val="1853671446"/>
                  </a:ext>
                </a:extLst>
              </a:tr>
              <a:tr h="0">
                <a:tc>
                  <a:txBody>
                    <a:bodyPr/>
                    <a:lstStyle/>
                    <a:p>
                      <a:pPr>
                        <a:lnSpc>
                          <a:spcPct val="115000"/>
                        </a:lnSpc>
                        <a:spcAft>
                          <a:spcPts val="1000"/>
                        </a:spcAft>
                      </a:pPr>
                      <a:r>
                        <a:rPr lang="es-ES" sz="1050" dirty="0">
                          <a:solidFill>
                            <a:schemeClr val="tx1"/>
                          </a:solidFill>
                          <a:effectLst/>
                          <a:latin typeface="Lato" panose="020F0502020204030203" pitchFamily="34" charset="0"/>
                        </a:rPr>
                        <a:t>Auxiliar cuina</a:t>
                      </a:r>
                      <a:endParaRPr lang="es-ES" sz="1050"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solidFill>
                      <a:srgbClr val="E2D6B5"/>
                    </a:solidFill>
                  </a:tcPr>
                </a:tc>
                <a:tc>
                  <a:txBody>
                    <a:bodyPr/>
                    <a:lstStyle/>
                    <a:p>
                      <a:pPr>
                        <a:lnSpc>
                          <a:spcPct val="115000"/>
                        </a:lnSpc>
                        <a:spcAft>
                          <a:spcPts val="1000"/>
                        </a:spcAft>
                      </a:pPr>
                      <a:r>
                        <a:rPr lang="es-ES" sz="1050" dirty="0" err="1" smtClean="0">
                          <a:solidFill>
                            <a:schemeClr val="tx1"/>
                          </a:solidFill>
                          <a:effectLst/>
                          <a:latin typeface="Lato" panose="020F0502020204030203" pitchFamily="34" charset="0"/>
                          <a:ea typeface="+mn-ea"/>
                          <a:cs typeface="+mn-cs"/>
                        </a:rPr>
                        <a:t>Saida</a:t>
                      </a:r>
                      <a:endParaRPr lang="es-ES" sz="1050"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solidFill>
                      <a:srgbClr val="E2D6B5"/>
                    </a:solidFill>
                  </a:tcPr>
                </a:tc>
                <a:tc>
                  <a:txBody>
                    <a:bodyPr/>
                    <a:lstStyle/>
                    <a:p>
                      <a:pPr>
                        <a:lnSpc>
                          <a:spcPct val="115000"/>
                        </a:lnSpc>
                        <a:spcAft>
                          <a:spcPts val="1000"/>
                        </a:spcAft>
                      </a:pPr>
                      <a:r>
                        <a:rPr lang="es-ES" sz="1050" dirty="0">
                          <a:solidFill>
                            <a:schemeClr val="tx1"/>
                          </a:solidFill>
                          <a:effectLst/>
                          <a:latin typeface="Lato" panose="020F0502020204030203" pitchFamily="34" charset="0"/>
                        </a:rPr>
                        <a:t>De </a:t>
                      </a:r>
                      <a:r>
                        <a:rPr lang="es-ES" sz="1050" dirty="0" smtClean="0">
                          <a:solidFill>
                            <a:schemeClr val="tx1"/>
                          </a:solidFill>
                          <a:effectLst/>
                          <a:latin typeface="Lato" panose="020F0502020204030203" pitchFamily="34" charset="0"/>
                        </a:rPr>
                        <a:t>12.00 </a:t>
                      </a:r>
                      <a:r>
                        <a:rPr lang="es-ES" sz="1050" dirty="0">
                          <a:solidFill>
                            <a:schemeClr val="tx1"/>
                          </a:solidFill>
                          <a:effectLst/>
                          <a:latin typeface="Lato" panose="020F0502020204030203" pitchFamily="34" charset="0"/>
                        </a:rPr>
                        <a:t>a 16h*</a:t>
                      </a:r>
                      <a:endParaRPr lang="es-ES" sz="1050" dirty="0">
                        <a:solidFill>
                          <a:schemeClr val="tx1"/>
                        </a:solidFill>
                        <a:effectLst/>
                        <a:latin typeface="Lato" panose="020F0502020204030203" pitchFamily="34" charset="0"/>
                        <a:ea typeface="+mn-ea"/>
                        <a:cs typeface="Times New Roman" panose="02020603050405020304" pitchFamily="18" charset="0"/>
                      </a:endParaRPr>
                    </a:p>
                  </a:txBody>
                  <a:tcPr marL="68580" marR="68580" marT="0" marB="0">
                    <a:solidFill>
                      <a:srgbClr val="E2D6B5"/>
                    </a:solidFill>
                  </a:tcPr>
                </a:tc>
                <a:extLst>
                  <a:ext uri="{0D108BD9-81ED-4DB2-BD59-A6C34878D82A}">
                    <a16:rowId xmlns:a16="http://schemas.microsoft.com/office/drawing/2014/main" xmlns="" val="3684523662"/>
                  </a:ext>
                </a:extLst>
              </a:tr>
            </a:tbl>
          </a:graphicData>
        </a:graphic>
      </p:graphicFrame>
      <p:sp>
        <p:nvSpPr>
          <p:cNvPr id="18" name="Rectángulo 17">
            <a:extLst>
              <a:ext uri="{FF2B5EF4-FFF2-40B4-BE49-F238E27FC236}">
                <a16:creationId xmlns:a16="http://schemas.microsoft.com/office/drawing/2014/main" xmlns="" id="{A766AD14-A69D-4C98-BD87-3BB7788A5F73}"/>
              </a:ext>
            </a:extLst>
          </p:cNvPr>
          <p:cNvSpPr/>
          <p:nvPr/>
        </p:nvSpPr>
        <p:spPr>
          <a:xfrm>
            <a:off x="1117287" y="3982098"/>
            <a:ext cx="5750237" cy="1938992"/>
          </a:xfrm>
          <a:prstGeom prst="rect">
            <a:avLst/>
          </a:prstGeom>
        </p:spPr>
        <p:txBody>
          <a:bodyPr wrap="square">
            <a:spAutoFit/>
          </a:bodyPr>
          <a:lstStyle/>
          <a:p>
            <a:r>
              <a:rPr lang="ca-ES" sz="1000" b="1" u="sng" dirty="0">
                <a:solidFill>
                  <a:srgbClr val="197363"/>
                </a:solidFill>
                <a:latin typeface="Lato" panose="020F0502020204030203" pitchFamily="34" charset="0"/>
              </a:rPr>
              <a:t>L’EQUIP DE PEDAGOGIA DE SANED </a:t>
            </a:r>
            <a:r>
              <a:rPr lang="ca-ES" sz="1000" dirty="0">
                <a:latin typeface="Lato" panose="020F0502020204030203" pitchFamily="34" charset="0"/>
              </a:rPr>
              <a:t>treballa conjuntament amb els centres escolars per aconseguir que el servei de migdia complementi la tasca educativa dels centres.</a:t>
            </a:r>
          </a:p>
          <a:p>
            <a:endParaRPr lang="ca-ES" sz="1000" dirty="0">
              <a:latin typeface="Lato" panose="020F0502020204030203" pitchFamily="34" charset="0"/>
            </a:endParaRPr>
          </a:p>
          <a:p>
            <a:r>
              <a:rPr lang="ca-ES" sz="1000" dirty="0">
                <a:latin typeface="Lato" panose="020F0502020204030203" pitchFamily="34" charset="0"/>
              </a:rPr>
              <a:t>A cada centre disposem d’un equip pedagògic integrat per personal especialitzat i format per un/a coordinador/a i un grup de monitors/es - educadors/es.</a:t>
            </a:r>
          </a:p>
          <a:p>
            <a:endParaRPr lang="ca-ES" sz="1000" dirty="0">
              <a:latin typeface="Lato" panose="020F0502020204030203" pitchFamily="34" charset="0"/>
            </a:endParaRPr>
          </a:p>
          <a:p>
            <a:r>
              <a:rPr lang="ca-ES" sz="1000" dirty="0">
                <a:latin typeface="Lato" panose="020F0502020204030203" pitchFamily="34" charset="0"/>
              </a:rPr>
              <a:t>Aquest equip és el responsable de garantir el bon funcionament del servei al centre i vetlla pel treball d’ hàbits alimentaris, d’higiene, socials i de comportament.</a:t>
            </a:r>
          </a:p>
          <a:p>
            <a:endParaRPr lang="ca-ES" sz="1000" dirty="0">
              <a:latin typeface="Lato" panose="020F0502020204030203" pitchFamily="34" charset="0"/>
            </a:endParaRPr>
          </a:p>
          <a:p>
            <a:r>
              <a:rPr lang="ca-ES" sz="1000" dirty="0">
                <a:latin typeface="Lato" panose="020F0502020204030203" pitchFamily="34" charset="0"/>
              </a:rPr>
              <a:t>Els veritables responsables de la tasca pedagògica són els/les monitors/es, que influeixen en el procés de desenvolupament de nens i nenes, i els animen a participar i a gaudir, durant l’horari de migdia, amb les activitats que es proposen.</a:t>
            </a:r>
          </a:p>
        </p:txBody>
      </p:sp>
      <p:graphicFrame>
        <p:nvGraphicFramePr>
          <p:cNvPr id="21" name="Tabla 20">
            <a:extLst>
              <a:ext uri="{FF2B5EF4-FFF2-40B4-BE49-F238E27FC236}">
                <a16:creationId xmlns:a16="http://schemas.microsoft.com/office/drawing/2014/main" xmlns="" id="{B8FEE816-494B-46F1-9822-2282FDF9BC80}"/>
              </a:ext>
            </a:extLst>
          </p:cNvPr>
          <p:cNvGraphicFramePr>
            <a:graphicFrameLocks noGrp="1"/>
          </p:cNvGraphicFramePr>
          <p:nvPr>
            <p:extLst>
              <p:ext uri="{D42A27DB-BD31-4B8C-83A1-F6EECF244321}">
                <p14:modId xmlns:p14="http://schemas.microsoft.com/office/powerpoint/2010/main" val="2366048255"/>
              </p:ext>
            </p:extLst>
          </p:nvPr>
        </p:nvGraphicFramePr>
        <p:xfrm>
          <a:off x="6919746" y="3145085"/>
          <a:ext cx="4097020" cy="2366010"/>
        </p:xfrm>
        <a:graphic>
          <a:graphicData uri="http://schemas.openxmlformats.org/drawingml/2006/table">
            <a:tbl>
              <a:tblPr firstRow="1" firstCol="1" lastRow="1" lastCol="1" bandRow="1" bandCol="1">
                <a:tableStyleId>{5C22544A-7EE6-4342-B048-85BDC9FD1C3A}</a:tableStyleId>
              </a:tblPr>
              <a:tblGrid>
                <a:gridCol w="855345">
                  <a:extLst>
                    <a:ext uri="{9D8B030D-6E8A-4147-A177-3AD203B41FA5}">
                      <a16:colId xmlns:a16="http://schemas.microsoft.com/office/drawing/2014/main" xmlns="" val="3286640700"/>
                    </a:ext>
                  </a:extLst>
                </a:gridCol>
                <a:gridCol w="1655445">
                  <a:extLst>
                    <a:ext uri="{9D8B030D-6E8A-4147-A177-3AD203B41FA5}">
                      <a16:colId xmlns:a16="http://schemas.microsoft.com/office/drawing/2014/main" xmlns="" val="3641804704"/>
                    </a:ext>
                  </a:extLst>
                </a:gridCol>
                <a:gridCol w="1586230">
                  <a:extLst>
                    <a:ext uri="{9D8B030D-6E8A-4147-A177-3AD203B41FA5}">
                      <a16:colId xmlns:a16="http://schemas.microsoft.com/office/drawing/2014/main" xmlns="" val="2682633546"/>
                    </a:ext>
                  </a:extLst>
                </a:gridCol>
              </a:tblGrid>
              <a:tr h="0">
                <a:tc>
                  <a:txBody>
                    <a:bodyPr/>
                    <a:lstStyle/>
                    <a:p>
                      <a:pPr>
                        <a:lnSpc>
                          <a:spcPct val="115000"/>
                        </a:lnSpc>
                        <a:spcAft>
                          <a:spcPts val="1000"/>
                        </a:spcAft>
                      </a:pPr>
                      <a:r>
                        <a:rPr lang="es-ES" sz="900" dirty="0" smtClean="0">
                          <a:solidFill>
                            <a:schemeClr val="tx1"/>
                          </a:solidFill>
                          <a:effectLst/>
                          <a:latin typeface="Lato" panose="020F0502020204030203" pitchFamily="34" charset="0"/>
                        </a:rPr>
                        <a:t>P3 A </a:t>
                      </a:r>
                      <a:endParaRPr lang="es-ES" sz="900"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solidFill>
                      <a:srgbClr val="E2D6B5"/>
                    </a:solidFill>
                  </a:tcPr>
                </a:tc>
                <a:tc>
                  <a:txBody>
                    <a:bodyPr/>
                    <a:lstStyle/>
                    <a:p>
                      <a:pPr>
                        <a:lnSpc>
                          <a:spcPct val="115000"/>
                        </a:lnSpc>
                        <a:spcAft>
                          <a:spcPts val="1000"/>
                        </a:spcAft>
                      </a:pPr>
                      <a:r>
                        <a:rPr lang="es-ES" sz="900" dirty="0" smtClean="0">
                          <a:solidFill>
                            <a:schemeClr val="tx1"/>
                          </a:solidFill>
                          <a:effectLst/>
                          <a:latin typeface="Lato" panose="020F0502020204030203" pitchFamily="34" charset="0"/>
                          <a:ea typeface="Calibri" panose="020F0502020204030204" pitchFamily="34" charset="0"/>
                          <a:cs typeface="Times New Roman" panose="02020603050405020304" pitchFamily="18" charset="0"/>
                        </a:rPr>
                        <a:t>Ana </a:t>
                      </a:r>
                      <a:r>
                        <a:rPr lang="es-ES" sz="900" dirty="0" err="1" smtClean="0">
                          <a:solidFill>
                            <a:schemeClr val="tx1"/>
                          </a:solidFill>
                          <a:effectLst/>
                          <a:latin typeface="Lato" panose="020F0502020204030203" pitchFamily="34" charset="0"/>
                          <a:ea typeface="Calibri" panose="020F0502020204030204" pitchFamily="34" charset="0"/>
                          <a:cs typeface="Times New Roman" panose="02020603050405020304" pitchFamily="18" charset="0"/>
                        </a:rPr>
                        <a:t>Sanchez</a:t>
                      </a:r>
                      <a:endParaRPr lang="es-ES" sz="900"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nchor="ctr">
                    <a:solidFill>
                      <a:srgbClr val="E2D6B5"/>
                    </a:solidFill>
                  </a:tcPr>
                </a:tc>
                <a:tc>
                  <a:txBody>
                    <a:bodyPr/>
                    <a:lstStyle/>
                    <a:p>
                      <a:pPr>
                        <a:lnSpc>
                          <a:spcPct val="115000"/>
                        </a:lnSpc>
                        <a:spcAft>
                          <a:spcPts val="1000"/>
                        </a:spcAft>
                      </a:pPr>
                      <a:r>
                        <a:rPr lang="es-ES" sz="900">
                          <a:solidFill>
                            <a:schemeClr val="tx1"/>
                          </a:solidFill>
                          <a:effectLst/>
                          <a:latin typeface="Lato" panose="020F0502020204030203" pitchFamily="34" charset="0"/>
                        </a:rPr>
                        <a:t>De 12:30 a 15h</a:t>
                      </a:r>
                      <a:endParaRPr lang="es-ES" sz="90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solidFill>
                      <a:srgbClr val="E2D6B5"/>
                    </a:solidFill>
                  </a:tcPr>
                </a:tc>
                <a:extLst>
                  <a:ext uri="{0D108BD9-81ED-4DB2-BD59-A6C34878D82A}">
                    <a16:rowId xmlns:a16="http://schemas.microsoft.com/office/drawing/2014/main" xmlns="" val="3872840545"/>
                  </a:ext>
                </a:extLst>
              </a:tr>
              <a:tr h="0">
                <a:tc>
                  <a:txBody>
                    <a:bodyPr/>
                    <a:lstStyle/>
                    <a:p>
                      <a:pPr>
                        <a:lnSpc>
                          <a:spcPct val="115000"/>
                        </a:lnSpc>
                        <a:spcAft>
                          <a:spcPts val="1000"/>
                        </a:spcAft>
                      </a:pPr>
                      <a:r>
                        <a:rPr lang="es-ES" sz="900" dirty="0" smtClean="0">
                          <a:solidFill>
                            <a:schemeClr val="tx1"/>
                          </a:solidFill>
                          <a:effectLst/>
                          <a:latin typeface="Lato" panose="020F0502020204030203" pitchFamily="34" charset="0"/>
                        </a:rPr>
                        <a:t>P3 B</a:t>
                      </a:r>
                      <a:endParaRPr lang="es-ES" sz="900"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solidFill>
                      <a:srgbClr val="E2D6B5"/>
                    </a:solidFill>
                  </a:tcPr>
                </a:tc>
                <a:tc>
                  <a:txBody>
                    <a:bodyPr/>
                    <a:lstStyle/>
                    <a:p>
                      <a:pPr>
                        <a:lnSpc>
                          <a:spcPct val="115000"/>
                        </a:lnSpc>
                        <a:spcAft>
                          <a:spcPts val="1000"/>
                        </a:spcAft>
                      </a:pPr>
                      <a:r>
                        <a:rPr lang="es-ES" sz="900" dirty="0" smtClean="0">
                          <a:solidFill>
                            <a:schemeClr val="tx1"/>
                          </a:solidFill>
                          <a:effectLst/>
                          <a:latin typeface="Lato" panose="020F0502020204030203" pitchFamily="34" charset="0"/>
                          <a:ea typeface="Calibri" panose="020F0502020204030204" pitchFamily="34" charset="0"/>
                          <a:cs typeface="Times New Roman" panose="02020603050405020304" pitchFamily="18" charset="0"/>
                        </a:rPr>
                        <a:t>Susana </a:t>
                      </a:r>
                      <a:r>
                        <a:rPr lang="es-ES" sz="900" baseline="0" dirty="0" smtClean="0">
                          <a:solidFill>
                            <a:schemeClr val="tx1"/>
                          </a:solidFill>
                          <a:effectLst/>
                          <a:latin typeface="Lato" panose="020F0502020204030203" pitchFamily="34" charset="0"/>
                          <a:ea typeface="Calibri" panose="020F0502020204030204" pitchFamily="34" charset="0"/>
                          <a:cs typeface="Times New Roman" panose="02020603050405020304" pitchFamily="18" charset="0"/>
                        </a:rPr>
                        <a:t> </a:t>
                      </a:r>
                      <a:r>
                        <a:rPr lang="es-ES" sz="900" baseline="0" dirty="0" err="1" smtClean="0">
                          <a:solidFill>
                            <a:schemeClr val="tx1"/>
                          </a:solidFill>
                          <a:effectLst/>
                          <a:latin typeface="Lato" panose="020F0502020204030203" pitchFamily="34" charset="0"/>
                          <a:ea typeface="Calibri" panose="020F0502020204030204" pitchFamily="34" charset="0"/>
                          <a:cs typeface="Times New Roman" panose="02020603050405020304" pitchFamily="18" charset="0"/>
                        </a:rPr>
                        <a:t>S</a:t>
                      </a:r>
                      <a:r>
                        <a:rPr lang="es-ES" sz="900" dirty="0" err="1" smtClean="0">
                          <a:solidFill>
                            <a:schemeClr val="tx1"/>
                          </a:solidFill>
                          <a:effectLst/>
                          <a:latin typeface="Lato" panose="020F0502020204030203" pitchFamily="34" charset="0"/>
                          <a:ea typeface="Calibri" panose="020F0502020204030204" pitchFamily="34" charset="0"/>
                          <a:cs typeface="Times New Roman" panose="02020603050405020304" pitchFamily="18" charset="0"/>
                        </a:rPr>
                        <a:t>anchez</a:t>
                      </a:r>
                      <a:endParaRPr lang="es-ES" sz="900"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nchor="ctr">
                    <a:solidFill>
                      <a:srgbClr val="E2D6B5"/>
                    </a:solidFill>
                  </a:tcPr>
                </a:tc>
                <a:tc>
                  <a:txBody>
                    <a:bodyPr/>
                    <a:lstStyle/>
                    <a:p>
                      <a:pPr>
                        <a:lnSpc>
                          <a:spcPct val="115000"/>
                        </a:lnSpc>
                        <a:spcAft>
                          <a:spcPts val="1000"/>
                        </a:spcAft>
                      </a:pPr>
                      <a:r>
                        <a:rPr lang="es-ES" sz="900">
                          <a:solidFill>
                            <a:schemeClr val="tx1"/>
                          </a:solidFill>
                          <a:effectLst/>
                          <a:latin typeface="Lato" panose="020F0502020204030203" pitchFamily="34" charset="0"/>
                        </a:rPr>
                        <a:t>De 12:30 a 15h</a:t>
                      </a:r>
                      <a:endParaRPr lang="es-ES" sz="90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solidFill>
                      <a:srgbClr val="E2D6B5"/>
                    </a:solidFill>
                  </a:tcPr>
                </a:tc>
                <a:extLst>
                  <a:ext uri="{0D108BD9-81ED-4DB2-BD59-A6C34878D82A}">
                    <a16:rowId xmlns:a16="http://schemas.microsoft.com/office/drawing/2014/main" xmlns="" val="3389592449"/>
                  </a:ext>
                </a:extLst>
              </a:tr>
              <a:tr h="0">
                <a:tc>
                  <a:txBody>
                    <a:bodyPr/>
                    <a:lstStyle/>
                    <a:p>
                      <a:pPr>
                        <a:lnSpc>
                          <a:spcPct val="115000"/>
                        </a:lnSpc>
                        <a:spcAft>
                          <a:spcPts val="1000"/>
                        </a:spcAft>
                      </a:pPr>
                      <a:r>
                        <a:rPr lang="es-ES" sz="900" dirty="0" err="1" smtClean="0">
                          <a:solidFill>
                            <a:schemeClr val="tx1"/>
                          </a:solidFill>
                          <a:effectLst/>
                          <a:latin typeface="Lato" panose="020F0502020204030203" pitchFamily="34" charset="0"/>
                          <a:ea typeface="+mn-ea"/>
                          <a:cs typeface="+mn-cs"/>
                        </a:rPr>
                        <a:t>Reforç</a:t>
                      </a:r>
                      <a:r>
                        <a:rPr lang="es-ES" sz="900" baseline="0" dirty="0" smtClean="0">
                          <a:solidFill>
                            <a:schemeClr val="tx1"/>
                          </a:solidFill>
                          <a:effectLst/>
                          <a:latin typeface="Lato" panose="020F0502020204030203" pitchFamily="34" charset="0"/>
                          <a:ea typeface="+mn-ea"/>
                          <a:cs typeface="+mn-cs"/>
                        </a:rPr>
                        <a:t> P3</a:t>
                      </a:r>
                      <a:endParaRPr lang="es-ES" sz="900"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solidFill>
                      <a:srgbClr val="E2D6B5"/>
                    </a:solidFill>
                  </a:tcPr>
                </a:tc>
                <a:tc>
                  <a:txBody>
                    <a:bodyPr/>
                    <a:lstStyle/>
                    <a:p>
                      <a:pPr>
                        <a:lnSpc>
                          <a:spcPct val="115000"/>
                        </a:lnSpc>
                        <a:spcAft>
                          <a:spcPts val="1000"/>
                        </a:spcAft>
                      </a:pPr>
                      <a:r>
                        <a:rPr lang="es-ES" sz="900" dirty="0" err="1" smtClean="0">
                          <a:solidFill>
                            <a:schemeClr val="tx1"/>
                          </a:solidFill>
                          <a:effectLst/>
                          <a:latin typeface="Lato" panose="020F0502020204030203" pitchFamily="34" charset="0"/>
                          <a:ea typeface="Calibri" panose="020F0502020204030204" pitchFamily="34" charset="0"/>
                          <a:cs typeface="Times New Roman" panose="02020603050405020304" pitchFamily="18" charset="0"/>
                        </a:rPr>
                        <a:t>Maria</a:t>
                      </a:r>
                      <a:r>
                        <a:rPr lang="es-ES" sz="900" dirty="0" smtClean="0">
                          <a:solidFill>
                            <a:schemeClr val="tx1"/>
                          </a:solidFill>
                          <a:effectLst/>
                          <a:latin typeface="Lato" panose="020F0502020204030203" pitchFamily="34" charset="0"/>
                          <a:ea typeface="Calibri" panose="020F0502020204030204" pitchFamily="34" charset="0"/>
                          <a:cs typeface="Times New Roman" panose="02020603050405020304" pitchFamily="18" charset="0"/>
                        </a:rPr>
                        <a:t> del Valle Muñoz</a:t>
                      </a:r>
                      <a:endParaRPr lang="es-ES" sz="900"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nchor="ctr">
                    <a:solidFill>
                      <a:srgbClr val="E2D6B5"/>
                    </a:solidFill>
                  </a:tcPr>
                </a:tc>
                <a:tc>
                  <a:txBody>
                    <a:bodyPr/>
                    <a:lstStyle/>
                    <a:p>
                      <a:pPr>
                        <a:lnSpc>
                          <a:spcPct val="115000"/>
                        </a:lnSpc>
                        <a:spcAft>
                          <a:spcPts val="1000"/>
                        </a:spcAft>
                      </a:pPr>
                      <a:r>
                        <a:rPr lang="es-ES" sz="900">
                          <a:solidFill>
                            <a:schemeClr val="tx1"/>
                          </a:solidFill>
                          <a:effectLst/>
                          <a:latin typeface="Lato" panose="020F0502020204030203" pitchFamily="34" charset="0"/>
                        </a:rPr>
                        <a:t>De 12:30 a 15h</a:t>
                      </a:r>
                      <a:endParaRPr lang="es-ES" sz="90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solidFill>
                      <a:srgbClr val="E2D6B5"/>
                    </a:solidFill>
                  </a:tcPr>
                </a:tc>
                <a:extLst>
                  <a:ext uri="{0D108BD9-81ED-4DB2-BD59-A6C34878D82A}">
                    <a16:rowId xmlns:a16="http://schemas.microsoft.com/office/drawing/2014/main" xmlns="" val="194693210"/>
                  </a:ext>
                </a:extLst>
              </a:tr>
              <a:tr h="0">
                <a:tc>
                  <a:txBody>
                    <a:bodyPr/>
                    <a:lstStyle/>
                    <a:p>
                      <a:pPr>
                        <a:lnSpc>
                          <a:spcPct val="115000"/>
                        </a:lnSpc>
                        <a:spcAft>
                          <a:spcPts val="1000"/>
                        </a:spcAft>
                      </a:pPr>
                      <a:r>
                        <a:rPr lang="es-ES" sz="900">
                          <a:solidFill>
                            <a:schemeClr val="tx1"/>
                          </a:solidFill>
                          <a:effectLst/>
                          <a:latin typeface="Lato" panose="020F0502020204030203" pitchFamily="34" charset="0"/>
                        </a:rPr>
                        <a:t>P4</a:t>
                      </a:r>
                      <a:endParaRPr lang="es-ES" sz="90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solidFill>
                      <a:srgbClr val="E2D6B5"/>
                    </a:solidFill>
                  </a:tcPr>
                </a:tc>
                <a:tc>
                  <a:txBody>
                    <a:bodyPr/>
                    <a:lstStyle/>
                    <a:p>
                      <a:pPr>
                        <a:lnSpc>
                          <a:spcPct val="115000"/>
                        </a:lnSpc>
                        <a:spcAft>
                          <a:spcPts val="1000"/>
                        </a:spcAft>
                      </a:pPr>
                      <a:r>
                        <a:rPr lang="es-ES" sz="900" dirty="0" smtClean="0">
                          <a:solidFill>
                            <a:schemeClr val="tx1"/>
                          </a:solidFill>
                          <a:effectLst/>
                          <a:latin typeface="Lato" panose="020F0502020204030203" pitchFamily="34" charset="0"/>
                          <a:ea typeface="Calibri" panose="020F0502020204030204" pitchFamily="34" charset="0"/>
                          <a:cs typeface="Times New Roman" panose="02020603050405020304" pitchFamily="18" charset="0"/>
                        </a:rPr>
                        <a:t>Sonia Ledesma</a:t>
                      </a:r>
                      <a:endParaRPr lang="es-ES" sz="900"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nchor="ctr">
                    <a:solidFill>
                      <a:srgbClr val="E2D6B5"/>
                    </a:solidFill>
                  </a:tcPr>
                </a:tc>
                <a:tc>
                  <a:txBody>
                    <a:bodyPr/>
                    <a:lstStyle/>
                    <a:p>
                      <a:pPr>
                        <a:lnSpc>
                          <a:spcPct val="115000"/>
                        </a:lnSpc>
                        <a:spcAft>
                          <a:spcPts val="1000"/>
                        </a:spcAft>
                      </a:pPr>
                      <a:r>
                        <a:rPr lang="es-ES" sz="900">
                          <a:solidFill>
                            <a:schemeClr val="tx1"/>
                          </a:solidFill>
                          <a:effectLst/>
                          <a:latin typeface="Lato" panose="020F0502020204030203" pitchFamily="34" charset="0"/>
                        </a:rPr>
                        <a:t>De 12:30 a 15h</a:t>
                      </a:r>
                      <a:endParaRPr lang="es-ES" sz="90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solidFill>
                      <a:srgbClr val="E2D6B5"/>
                    </a:solidFill>
                  </a:tcPr>
                </a:tc>
                <a:extLst>
                  <a:ext uri="{0D108BD9-81ED-4DB2-BD59-A6C34878D82A}">
                    <a16:rowId xmlns:a16="http://schemas.microsoft.com/office/drawing/2014/main" xmlns="" val="567292205"/>
                  </a:ext>
                </a:extLst>
              </a:tr>
              <a:tr h="0">
                <a:tc>
                  <a:txBody>
                    <a:bodyPr/>
                    <a:lstStyle/>
                    <a:p>
                      <a:pPr>
                        <a:lnSpc>
                          <a:spcPct val="115000"/>
                        </a:lnSpc>
                        <a:spcAft>
                          <a:spcPts val="1000"/>
                        </a:spcAft>
                      </a:pPr>
                      <a:r>
                        <a:rPr lang="es-ES" sz="900" baseline="0" dirty="0" smtClean="0">
                          <a:solidFill>
                            <a:schemeClr val="tx1"/>
                          </a:solidFill>
                          <a:effectLst/>
                          <a:latin typeface="Lato" panose="020F0502020204030203" pitchFamily="34" charset="0"/>
                          <a:ea typeface="+mn-ea"/>
                          <a:cs typeface="+mn-cs"/>
                        </a:rPr>
                        <a:t> P5</a:t>
                      </a:r>
                      <a:endParaRPr lang="es-ES" sz="900"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solidFill>
                      <a:srgbClr val="E2D6B5"/>
                    </a:solidFill>
                  </a:tcPr>
                </a:tc>
                <a:tc>
                  <a:txBody>
                    <a:bodyPr/>
                    <a:lstStyle/>
                    <a:p>
                      <a:pPr>
                        <a:lnSpc>
                          <a:spcPct val="115000"/>
                        </a:lnSpc>
                        <a:spcAft>
                          <a:spcPts val="1000"/>
                        </a:spcAft>
                      </a:pPr>
                      <a:r>
                        <a:rPr lang="es-ES" sz="900" dirty="0" smtClean="0">
                          <a:solidFill>
                            <a:schemeClr val="tx1"/>
                          </a:solidFill>
                          <a:effectLst/>
                          <a:latin typeface="Lato" panose="020F0502020204030203" pitchFamily="34" charset="0"/>
                          <a:ea typeface="Calibri" panose="020F0502020204030204" pitchFamily="34" charset="0"/>
                          <a:cs typeface="Times New Roman" panose="02020603050405020304" pitchFamily="18" charset="0"/>
                        </a:rPr>
                        <a:t>Paula Rangel</a:t>
                      </a:r>
                      <a:endParaRPr lang="es-ES" sz="900"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nchor="ctr">
                    <a:solidFill>
                      <a:srgbClr val="E2D6B5"/>
                    </a:solidFill>
                  </a:tcPr>
                </a:tc>
                <a:tc>
                  <a:txBody>
                    <a:bodyPr/>
                    <a:lstStyle/>
                    <a:p>
                      <a:pPr>
                        <a:lnSpc>
                          <a:spcPct val="115000"/>
                        </a:lnSpc>
                        <a:spcAft>
                          <a:spcPts val="1000"/>
                        </a:spcAft>
                      </a:pPr>
                      <a:r>
                        <a:rPr lang="es-ES" sz="900" dirty="0">
                          <a:solidFill>
                            <a:schemeClr val="tx1"/>
                          </a:solidFill>
                          <a:effectLst/>
                          <a:latin typeface="Lato" panose="020F0502020204030203" pitchFamily="34" charset="0"/>
                        </a:rPr>
                        <a:t>De 12:30 a 15h</a:t>
                      </a:r>
                      <a:endParaRPr lang="es-ES" sz="900"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solidFill>
                      <a:srgbClr val="E2D6B5"/>
                    </a:solidFill>
                  </a:tcPr>
                </a:tc>
                <a:extLst>
                  <a:ext uri="{0D108BD9-81ED-4DB2-BD59-A6C34878D82A}">
                    <a16:rowId xmlns:a16="http://schemas.microsoft.com/office/drawing/2014/main" xmlns="" val="3046103394"/>
                  </a:ext>
                </a:extLst>
              </a:tr>
              <a:tr h="129649">
                <a:tc>
                  <a:txBody>
                    <a:bodyPr/>
                    <a:lstStyle/>
                    <a:p>
                      <a:pPr>
                        <a:lnSpc>
                          <a:spcPct val="115000"/>
                        </a:lnSpc>
                        <a:spcAft>
                          <a:spcPts val="1000"/>
                        </a:spcAft>
                      </a:pPr>
                      <a:r>
                        <a:rPr lang="es-ES" sz="900" dirty="0" err="1" smtClean="0">
                          <a:solidFill>
                            <a:schemeClr val="tx1"/>
                          </a:solidFill>
                          <a:effectLst/>
                          <a:latin typeface="Lato" panose="020F0502020204030203" pitchFamily="34" charset="0"/>
                          <a:ea typeface="+mn-ea"/>
                          <a:cs typeface="+mn-cs"/>
                        </a:rPr>
                        <a:t>Reforç</a:t>
                      </a:r>
                      <a:r>
                        <a:rPr lang="es-ES" sz="900" baseline="0" smtClean="0">
                          <a:solidFill>
                            <a:schemeClr val="tx1"/>
                          </a:solidFill>
                          <a:effectLst/>
                          <a:latin typeface="Lato" panose="020F0502020204030203" pitchFamily="34" charset="0"/>
                          <a:ea typeface="+mn-ea"/>
                          <a:cs typeface="+mn-cs"/>
                        </a:rPr>
                        <a:t> P4 i P5</a:t>
                      </a:r>
                      <a:endParaRPr lang="es-ES" sz="90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solidFill>
                      <a:srgbClr val="E2D6B5"/>
                    </a:solidFill>
                  </a:tcPr>
                </a:tc>
                <a:tc>
                  <a:txBody>
                    <a:bodyPr/>
                    <a:lstStyle/>
                    <a:p>
                      <a:pPr>
                        <a:lnSpc>
                          <a:spcPct val="115000"/>
                        </a:lnSpc>
                        <a:spcAft>
                          <a:spcPts val="1000"/>
                        </a:spcAft>
                      </a:pPr>
                      <a:r>
                        <a:rPr lang="es-ES" sz="900" dirty="0" smtClean="0">
                          <a:solidFill>
                            <a:schemeClr val="tx1"/>
                          </a:solidFill>
                          <a:effectLst/>
                          <a:latin typeface="Lato" panose="020F0502020204030203" pitchFamily="34" charset="0"/>
                          <a:ea typeface="Calibri" panose="020F0502020204030204" pitchFamily="34" charset="0"/>
                          <a:cs typeface="Times New Roman" panose="02020603050405020304" pitchFamily="18" charset="0"/>
                        </a:rPr>
                        <a:t>Mª Eugenia </a:t>
                      </a:r>
                      <a:endParaRPr lang="es-ES" sz="900"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nchor="ctr">
                    <a:solidFill>
                      <a:srgbClr val="E2D6B5"/>
                    </a:solidFill>
                  </a:tcPr>
                </a:tc>
                <a:tc>
                  <a:txBody>
                    <a:bodyPr/>
                    <a:lstStyle/>
                    <a:p>
                      <a:pPr>
                        <a:lnSpc>
                          <a:spcPct val="115000"/>
                        </a:lnSpc>
                        <a:spcAft>
                          <a:spcPts val="1000"/>
                        </a:spcAft>
                      </a:pPr>
                      <a:r>
                        <a:rPr lang="es-ES" sz="900" dirty="0">
                          <a:solidFill>
                            <a:schemeClr val="tx1"/>
                          </a:solidFill>
                          <a:effectLst/>
                          <a:latin typeface="Lato" panose="020F0502020204030203" pitchFamily="34" charset="0"/>
                        </a:rPr>
                        <a:t>De 12:30 a 15h</a:t>
                      </a:r>
                      <a:endParaRPr lang="es-ES" sz="900"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solidFill>
                      <a:srgbClr val="E2D6B5"/>
                    </a:solidFill>
                  </a:tcPr>
                </a:tc>
                <a:extLst>
                  <a:ext uri="{0D108BD9-81ED-4DB2-BD59-A6C34878D82A}">
                    <a16:rowId xmlns:a16="http://schemas.microsoft.com/office/drawing/2014/main" xmlns="" val="3955046790"/>
                  </a:ext>
                </a:extLst>
              </a:tr>
              <a:tr h="0">
                <a:tc>
                  <a:txBody>
                    <a:bodyPr/>
                    <a:lstStyle/>
                    <a:p>
                      <a:pPr>
                        <a:lnSpc>
                          <a:spcPct val="115000"/>
                        </a:lnSpc>
                        <a:spcAft>
                          <a:spcPts val="1000"/>
                        </a:spcAft>
                      </a:pPr>
                      <a:r>
                        <a:rPr lang="es-ES" sz="900" dirty="0" smtClean="0">
                          <a:solidFill>
                            <a:schemeClr val="tx1"/>
                          </a:solidFill>
                          <a:effectLst/>
                          <a:latin typeface="Lato" panose="020F0502020204030203" pitchFamily="34" charset="0"/>
                          <a:ea typeface="+mn-ea"/>
                          <a:cs typeface="+mn-cs"/>
                        </a:rPr>
                        <a:t>1r</a:t>
                      </a:r>
                      <a:r>
                        <a:rPr lang="es-ES" sz="900" baseline="0" dirty="0" smtClean="0">
                          <a:solidFill>
                            <a:schemeClr val="tx1"/>
                          </a:solidFill>
                          <a:effectLst/>
                          <a:latin typeface="Lato" panose="020F0502020204030203" pitchFamily="34" charset="0"/>
                          <a:ea typeface="+mn-ea"/>
                          <a:cs typeface="+mn-cs"/>
                        </a:rPr>
                        <a:t>A</a:t>
                      </a:r>
                      <a:endParaRPr lang="es-ES" sz="900"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solidFill>
                      <a:srgbClr val="E2D6B5"/>
                    </a:solidFill>
                  </a:tcPr>
                </a:tc>
                <a:tc>
                  <a:txBody>
                    <a:bodyPr/>
                    <a:lstStyle/>
                    <a:p>
                      <a:pPr>
                        <a:lnSpc>
                          <a:spcPct val="115000"/>
                        </a:lnSpc>
                        <a:spcAft>
                          <a:spcPts val="1000"/>
                        </a:spcAft>
                      </a:pPr>
                      <a:r>
                        <a:rPr lang="es-ES" sz="900" dirty="0" smtClean="0">
                          <a:solidFill>
                            <a:schemeClr val="tx1"/>
                          </a:solidFill>
                          <a:effectLst/>
                          <a:latin typeface="Lato" panose="020F0502020204030203" pitchFamily="34" charset="0"/>
                          <a:ea typeface="Calibri" panose="020F0502020204030204" pitchFamily="34" charset="0"/>
                          <a:cs typeface="Times New Roman" panose="02020603050405020304" pitchFamily="18" charset="0"/>
                        </a:rPr>
                        <a:t>Raquel</a:t>
                      </a:r>
                      <a:r>
                        <a:rPr lang="es-ES" sz="900" baseline="0" dirty="0" smtClean="0">
                          <a:solidFill>
                            <a:schemeClr val="tx1"/>
                          </a:solidFill>
                          <a:effectLst/>
                          <a:latin typeface="Lato" panose="020F0502020204030203" pitchFamily="34" charset="0"/>
                          <a:ea typeface="Calibri" panose="020F0502020204030204" pitchFamily="34" charset="0"/>
                          <a:cs typeface="Times New Roman" panose="02020603050405020304" pitchFamily="18" charset="0"/>
                        </a:rPr>
                        <a:t> Gómez</a:t>
                      </a:r>
                      <a:endParaRPr lang="es-ES" sz="900"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nchor="ctr">
                    <a:solidFill>
                      <a:srgbClr val="E2D6B5"/>
                    </a:solidFill>
                  </a:tcPr>
                </a:tc>
                <a:tc>
                  <a:txBody>
                    <a:bodyPr/>
                    <a:lstStyle/>
                    <a:p>
                      <a:pPr>
                        <a:lnSpc>
                          <a:spcPct val="115000"/>
                        </a:lnSpc>
                        <a:spcAft>
                          <a:spcPts val="1000"/>
                        </a:spcAft>
                      </a:pPr>
                      <a:r>
                        <a:rPr lang="es-ES" sz="900">
                          <a:solidFill>
                            <a:schemeClr val="tx1"/>
                          </a:solidFill>
                          <a:effectLst/>
                          <a:latin typeface="Lato" panose="020F0502020204030203" pitchFamily="34" charset="0"/>
                        </a:rPr>
                        <a:t>De 12:30 a 15h</a:t>
                      </a:r>
                      <a:endParaRPr lang="es-ES" sz="90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solidFill>
                      <a:srgbClr val="E2D6B5"/>
                    </a:solidFill>
                  </a:tcPr>
                </a:tc>
                <a:extLst>
                  <a:ext uri="{0D108BD9-81ED-4DB2-BD59-A6C34878D82A}">
                    <a16:rowId xmlns:a16="http://schemas.microsoft.com/office/drawing/2014/main" xmlns="" val="1710339797"/>
                  </a:ext>
                </a:extLst>
              </a:tr>
              <a:tr h="0">
                <a:tc>
                  <a:txBody>
                    <a:bodyPr/>
                    <a:lstStyle/>
                    <a:p>
                      <a:pPr>
                        <a:lnSpc>
                          <a:spcPct val="115000"/>
                        </a:lnSpc>
                        <a:spcAft>
                          <a:spcPts val="1000"/>
                        </a:spcAft>
                      </a:pPr>
                      <a:r>
                        <a:rPr lang="es-ES" sz="900" dirty="0" smtClean="0">
                          <a:solidFill>
                            <a:schemeClr val="tx1"/>
                          </a:solidFill>
                          <a:effectLst/>
                          <a:latin typeface="Lato" panose="020F0502020204030203" pitchFamily="34" charset="0"/>
                          <a:ea typeface="+mn-ea"/>
                          <a:cs typeface="+mn-cs"/>
                        </a:rPr>
                        <a:t>1r</a:t>
                      </a:r>
                      <a:r>
                        <a:rPr lang="es-ES" sz="900" baseline="0" dirty="0" smtClean="0">
                          <a:solidFill>
                            <a:schemeClr val="tx1"/>
                          </a:solidFill>
                          <a:effectLst/>
                          <a:latin typeface="Lato" panose="020F0502020204030203" pitchFamily="34" charset="0"/>
                          <a:ea typeface="+mn-ea"/>
                          <a:cs typeface="+mn-cs"/>
                        </a:rPr>
                        <a:t>B</a:t>
                      </a:r>
                      <a:endParaRPr lang="es-ES" sz="900"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solidFill>
                      <a:srgbClr val="E2D6B5"/>
                    </a:solidFill>
                  </a:tcPr>
                </a:tc>
                <a:tc>
                  <a:txBody>
                    <a:bodyPr/>
                    <a:lstStyle/>
                    <a:p>
                      <a:pPr>
                        <a:lnSpc>
                          <a:spcPct val="115000"/>
                        </a:lnSpc>
                        <a:spcAft>
                          <a:spcPts val="1000"/>
                        </a:spcAft>
                      </a:pPr>
                      <a:r>
                        <a:rPr lang="es-ES" sz="900" dirty="0" smtClean="0">
                          <a:solidFill>
                            <a:schemeClr val="tx1"/>
                          </a:solidFill>
                          <a:effectLst/>
                          <a:latin typeface="Lato" panose="020F0502020204030203" pitchFamily="34" charset="0"/>
                          <a:ea typeface="Calibri" panose="020F0502020204030204" pitchFamily="34" charset="0"/>
                          <a:cs typeface="Times New Roman" panose="02020603050405020304" pitchFamily="18" charset="0"/>
                        </a:rPr>
                        <a:t>Sergi Joyera</a:t>
                      </a:r>
                      <a:endParaRPr lang="es-ES" sz="900"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nchor="ctr">
                    <a:solidFill>
                      <a:srgbClr val="E2D6B5"/>
                    </a:solidFill>
                  </a:tcPr>
                </a:tc>
                <a:tc>
                  <a:txBody>
                    <a:bodyPr/>
                    <a:lstStyle/>
                    <a:p>
                      <a:pPr>
                        <a:lnSpc>
                          <a:spcPct val="115000"/>
                        </a:lnSpc>
                        <a:spcAft>
                          <a:spcPts val="1000"/>
                        </a:spcAft>
                      </a:pPr>
                      <a:r>
                        <a:rPr lang="es-ES" sz="900">
                          <a:solidFill>
                            <a:schemeClr val="tx1"/>
                          </a:solidFill>
                          <a:effectLst/>
                          <a:latin typeface="Lato" panose="020F0502020204030203" pitchFamily="34" charset="0"/>
                        </a:rPr>
                        <a:t>De 12:30 a 15h</a:t>
                      </a:r>
                      <a:endParaRPr lang="es-ES" sz="90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solidFill>
                      <a:srgbClr val="E2D6B5"/>
                    </a:solidFill>
                  </a:tcPr>
                </a:tc>
                <a:extLst>
                  <a:ext uri="{0D108BD9-81ED-4DB2-BD59-A6C34878D82A}">
                    <a16:rowId xmlns:a16="http://schemas.microsoft.com/office/drawing/2014/main" xmlns="" val="927707380"/>
                  </a:ext>
                </a:extLst>
              </a:tr>
              <a:tr h="0">
                <a:tc>
                  <a:txBody>
                    <a:bodyPr/>
                    <a:lstStyle/>
                    <a:p>
                      <a:pPr>
                        <a:lnSpc>
                          <a:spcPct val="115000"/>
                        </a:lnSpc>
                        <a:spcAft>
                          <a:spcPts val="1000"/>
                        </a:spcAft>
                      </a:pPr>
                      <a:r>
                        <a:rPr lang="es-ES" sz="900" dirty="0" smtClean="0">
                          <a:solidFill>
                            <a:schemeClr val="tx1"/>
                          </a:solidFill>
                          <a:effectLst/>
                          <a:latin typeface="Lato" panose="020F0502020204030203" pitchFamily="34" charset="0"/>
                        </a:rPr>
                        <a:t>2nA,</a:t>
                      </a:r>
                      <a:r>
                        <a:rPr lang="es-ES" sz="900" baseline="0" dirty="0" smtClean="0">
                          <a:solidFill>
                            <a:schemeClr val="tx1"/>
                          </a:solidFill>
                          <a:effectLst/>
                          <a:latin typeface="Lato" panose="020F0502020204030203" pitchFamily="34" charset="0"/>
                        </a:rPr>
                        <a:t> B i C</a:t>
                      </a:r>
                      <a:endParaRPr lang="es-ES" sz="900"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solidFill>
                      <a:srgbClr val="E2D6B5"/>
                    </a:solidFill>
                  </a:tcPr>
                </a:tc>
                <a:tc>
                  <a:txBody>
                    <a:bodyPr/>
                    <a:lstStyle/>
                    <a:p>
                      <a:pPr>
                        <a:lnSpc>
                          <a:spcPct val="115000"/>
                        </a:lnSpc>
                        <a:spcAft>
                          <a:spcPts val="1000"/>
                        </a:spcAft>
                      </a:pPr>
                      <a:r>
                        <a:rPr lang="es-ES" sz="900" dirty="0" smtClean="0">
                          <a:solidFill>
                            <a:schemeClr val="tx1"/>
                          </a:solidFill>
                          <a:effectLst/>
                          <a:latin typeface="Lato" panose="020F0502020204030203" pitchFamily="34" charset="0"/>
                          <a:ea typeface="Calibri" panose="020F0502020204030204" pitchFamily="34" charset="0"/>
                          <a:cs typeface="Times New Roman" panose="02020603050405020304" pitchFamily="18" charset="0"/>
                        </a:rPr>
                        <a:t>Valle Fernández i Montse</a:t>
                      </a:r>
                      <a:r>
                        <a:rPr lang="es-ES" sz="900" baseline="0" dirty="0" smtClean="0">
                          <a:solidFill>
                            <a:schemeClr val="tx1"/>
                          </a:solidFill>
                          <a:effectLst/>
                          <a:latin typeface="Lato" panose="020F0502020204030203" pitchFamily="34" charset="0"/>
                          <a:ea typeface="Calibri" panose="020F0502020204030204" pitchFamily="34" charset="0"/>
                          <a:cs typeface="Times New Roman" panose="02020603050405020304" pitchFamily="18" charset="0"/>
                        </a:rPr>
                        <a:t> </a:t>
                      </a:r>
                      <a:r>
                        <a:rPr lang="es-ES" sz="900" baseline="0" dirty="0" err="1" smtClean="0">
                          <a:solidFill>
                            <a:schemeClr val="tx1"/>
                          </a:solidFill>
                          <a:effectLst/>
                          <a:latin typeface="Lato" panose="020F0502020204030203" pitchFamily="34" charset="0"/>
                          <a:ea typeface="Calibri" panose="020F0502020204030204" pitchFamily="34" charset="0"/>
                          <a:cs typeface="Times New Roman" panose="02020603050405020304" pitchFamily="18" charset="0"/>
                        </a:rPr>
                        <a:t>Pibernat</a:t>
                      </a:r>
                      <a:endParaRPr lang="es-ES" sz="900"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nchor="ctr">
                    <a:solidFill>
                      <a:srgbClr val="E2D6B5"/>
                    </a:solidFill>
                  </a:tcPr>
                </a:tc>
                <a:tc>
                  <a:txBody>
                    <a:bodyPr/>
                    <a:lstStyle/>
                    <a:p>
                      <a:pPr>
                        <a:lnSpc>
                          <a:spcPct val="115000"/>
                        </a:lnSpc>
                        <a:spcAft>
                          <a:spcPts val="1000"/>
                        </a:spcAft>
                      </a:pPr>
                      <a:r>
                        <a:rPr lang="es-ES" sz="900">
                          <a:solidFill>
                            <a:schemeClr val="tx1"/>
                          </a:solidFill>
                          <a:effectLst/>
                          <a:latin typeface="Lato" panose="020F0502020204030203" pitchFamily="34" charset="0"/>
                        </a:rPr>
                        <a:t>De 12:30 a 15h</a:t>
                      </a:r>
                      <a:endParaRPr lang="es-ES" sz="90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solidFill>
                      <a:srgbClr val="E2D6B5"/>
                    </a:solidFill>
                  </a:tcPr>
                </a:tc>
                <a:extLst>
                  <a:ext uri="{0D108BD9-81ED-4DB2-BD59-A6C34878D82A}">
                    <a16:rowId xmlns:a16="http://schemas.microsoft.com/office/drawing/2014/main" xmlns="" val="772372318"/>
                  </a:ext>
                </a:extLst>
              </a:tr>
              <a:tr h="0">
                <a:tc>
                  <a:txBody>
                    <a:bodyPr/>
                    <a:lstStyle/>
                    <a:p>
                      <a:pPr>
                        <a:lnSpc>
                          <a:spcPct val="115000"/>
                        </a:lnSpc>
                        <a:spcAft>
                          <a:spcPts val="1000"/>
                        </a:spcAft>
                      </a:pPr>
                      <a:r>
                        <a:rPr lang="es-ES" sz="900" dirty="0">
                          <a:solidFill>
                            <a:schemeClr val="tx1"/>
                          </a:solidFill>
                          <a:effectLst/>
                          <a:latin typeface="Lato" panose="020F0502020204030203" pitchFamily="34" charset="0"/>
                        </a:rPr>
                        <a:t>3r</a:t>
                      </a:r>
                      <a:endParaRPr lang="es-ES" sz="900"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solidFill>
                      <a:srgbClr val="E2D6B5"/>
                    </a:solidFill>
                  </a:tcPr>
                </a:tc>
                <a:tc>
                  <a:txBody>
                    <a:bodyPr/>
                    <a:lstStyle/>
                    <a:p>
                      <a:pPr>
                        <a:lnSpc>
                          <a:spcPct val="115000"/>
                        </a:lnSpc>
                        <a:spcAft>
                          <a:spcPts val="1000"/>
                        </a:spcAft>
                      </a:pPr>
                      <a:r>
                        <a:rPr lang="es-ES" sz="900" dirty="0" err="1" smtClean="0">
                          <a:solidFill>
                            <a:schemeClr val="tx1"/>
                          </a:solidFill>
                          <a:effectLst/>
                          <a:latin typeface="Lato" panose="020F0502020204030203" pitchFamily="34" charset="0"/>
                          <a:ea typeface="Calibri" panose="020F0502020204030204" pitchFamily="34" charset="0"/>
                          <a:cs typeface="Times New Roman" panose="02020603050405020304" pitchFamily="18" charset="0"/>
                        </a:rPr>
                        <a:t>Ferran</a:t>
                      </a:r>
                      <a:r>
                        <a:rPr lang="es-ES" sz="900" dirty="0" smtClean="0">
                          <a:solidFill>
                            <a:schemeClr val="tx1"/>
                          </a:solidFill>
                          <a:effectLst/>
                          <a:latin typeface="Lato" panose="020F0502020204030203" pitchFamily="34" charset="0"/>
                          <a:ea typeface="Calibri" panose="020F0502020204030204" pitchFamily="34" charset="0"/>
                          <a:cs typeface="Times New Roman" panose="02020603050405020304" pitchFamily="18" charset="0"/>
                        </a:rPr>
                        <a:t> </a:t>
                      </a:r>
                      <a:r>
                        <a:rPr lang="es-ES" sz="900" dirty="0" err="1" smtClean="0">
                          <a:solidFill>
                            <a:schemeClr val="tx1"/>
                          </a:solidFill>
                          <a:effectLst/>
                          <a:latin typeface="Lato" panose="020F0502020204030203" pitchFamily="34" charset="0"/>
                          <a:ea typeface="Calibri" panose="020F0502020204030204" pitchFamily="34" charset="0"/>
                          <a:cs typeface="Times New Roman" panose="02020603050405020304" pitchFamily="18" charset="0"/>
                        </a:rPr>
                        <a:t>Moreu</a:t>
                      </a:r>
                      <a:endParaRPr lang="es-ES" sz="900"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nchor="ctr">
                    <a:solidFill>
                      <a:srgbClr val="E2D6B5"/>
                    </a:solidFill>
                  </a:tcPr>
                </a:tc>
                <a:tc>
                  <a:txBody>
                    <a:bodyPr/>
                    <a:lstStyle/>
                    <a:p>
                      <a:pPr>
                        <a:lnSpc>
                          <a:spcPct val="115000"/>
                        </a:lnSpc>
                        <a:spcAft>
                          <a:spcPts val="1000"/>
                        </a:spcAft>
                      </a:pPr>
                      <a:r>
                        <a:rPr lang="es-ES" sz="900">
                          <a:solidFill>
                            <a:schemeClr val="tx1"/>
                          </a:solidFill>
                          <a:effectLst/>
                          <a:latin typeface="Lato" panose="020F0502020204030203" pitchFamily="34" charset="0"/>
                        </a:rPr>
                        <a:t>De 12:30 a 15h</a:t>
                      </a:r>
                      <a:endParaRPr lang="es-ES" sz="90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solidFill>
                      <a:srgbClr val="E2D6B5"/>
                    </a:solidFill>
                  </a:tcPr>
                </a:tc>
              </a:tr>
              <a:tr h="0">
                <a:tc>
                  <a:txBody>
                    <a:bodyPr/>
                    <a:lstStyle/>
                    <a:p>
                      <a:pPr>
                        <a:lnSpc>
                          <a:spcPct val="115000"/>
                        </a:lnSpc>
                        <a:spcAft>
                          <a:spcPts val="1000"/>
                        </a:spcAft>
                      </a:pPr>
                      <a:r>
                        <a:rPr lang="es-ES" sz="900" dirty="0" smtClean="0">
                          <a:solidFill>
                            <a:schemeClr val="tx1"/>
                          </a:solidFill>
                          <a:effectLst/>
                          <a:latin typeface="Lato" panose="020F0502020204030203" pitchFamily="34" charset="0"/>
                        </a:rPr>
                        <a:t>4tA i B</a:t>
                      </a:r>
                      <a:endParaRPr lang="es-ES" sz="900"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solidFill>
                      <a:srgbClr val="E2D6B5"/>
                    </a:solidFill>
                  </a:tcPr>
                </a:tc>
                <a:tc>
                  <a:txBody>
                    <a:bodyPr/>
                    <a:lstStyle/>
                    <a:p>
                      <a:pPr>
                        <a:lnSpc>
                          <a:spcPct val="115000"/>
                        </a:lnSpc>
                        <a:spcAft>
                          <a:spcPts val="1000"/>
                        </a:spcAft>
                      </a:pPr>
                      <a:r>
                        <a:rPr lang="es-ES" sz="900" dirty="0" err="1" smtClean="0">
                          <a:solidFill>
                            <a:schemeClr val="tx1"/>
                          </a:solidFill>
                          <a:effectLst/>
                          <a:latin typeface="Lato" panose="020F0502020204030203" pitchFamily="34" charset="0"/>
                          <a:ea typeface="Calibri" panose="020F0502020204030204" pitchFamily="34" charset="0"/>
                          <a:cs typeface="Times New Roman" panose="02020603050405020304" pitchFamily="18" charset="0"/>
                        </a:rPr>
                        <a:t>Nines</a:t>
                      </a:r>
                      <a:r>
                        <a:rPr lang="es-ES" sz="900" baseline="0" dirty="0" smtClean="0">
                          <a:solidFill>
                            <a:schemeClr val="tx1"/>
                          </a:solidFill>
                          <a:effectLst/>
                          <a:latin typeface="Lato" panose="020F0502020204030203" pitchFamily="34" charset="0"/>
                          <a:ea typeface="Calibri" panose="020F0502020204030204" pitchFamily="34" charset="0"/>
                          <a:cs typeface="Times New Roman" panose="02020603050405020304" pitchFamily="18" charset="0"/>
                        </a:rPr>
                        <a:t> Tirado</a:t>
                      </a:r>
                      <a:endParaRPr lang="es-ES" sz="900"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nchor="ctr">
                    <a:solidFill>
                      <a:srgbClr val="E2D6B5"/>
                    </a:solidFill>
                  </a:tcPr>
                </a:tc>
                <a:tc>
                  <a:txBody>
                    <a:bodyPr/>
                    <a:lstStyle/>
                    <a:p>
                      <a:pPr>
                        <a:lnSpc>
                          <a:spcPct val="115000"/>
                        </a:lnSpc>
                        <a:spcAft>
                          <a:spcPts val="1000"/>
                        </a:spcAft>
                      </a:pPr>
                      <a:r>
                        <a:rPr lang="es-ES" sz="900" dirty="0">
                          <a:solidFill>
                            <a:schemeClr val="tx1"/>
                          </a:solidFill>
                          <a:effectLst/>
                          <a:latin typeface="Lato" panose="020F0502020204030203" pitchFamily="34" charset="0"/>
                        </a:rPr>
                        <a:t>De 12:30 a 15h</a:t>
                      </a:r>
                      <a:endParaRPr lang="es-ES" sz="900"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solidFill>
                      <a:srgbClr val="E2D6B5"/>
                    </a:solidFill>
                  </a:tcPr>
                </a:tc>
              </a:tr>
              <a:tr h="0">
                <a:tc>
                  <a:txBody>
                    <a:bodyPr/>
                    <a:lstStyle/>
                    <a:p>
                      <a:pPr>
                        <a:lnSpc>
                          <a:spcPct val="115000"/>
                        </a:lnSpc>
                        <a:spcAft>
                          <a:spcPts val="1000"/>
                        </a:spcAft>
                      </a:pPr>
                      <a:r>
                        <a:rPr lang="es-ES" sz="900" dirty="0" smtClean="0">
                          <a:solidFill>
                            <a:schemeClr val="tx1"/>
                          </a:solidFill>
                          <a:effectLst/>
                          <a:latin typeface="Lato" panose="020F0502020204030203" pitchFamily="34" charset="0"/>
                          <a:ea typeface="+mn-ea"/>
                          <a:cs typeface="+mn-cs"/>
                        </a:rPr>
                        <a:t>5è</a:t>
                      </a:r>
                      <a:r>
                        <a:rPr lang="es-ES" sz="900" baseline="0" dirty="0" smtClean="0">
                          <a:solidFill>
                            <a:schemeClr val="tx1"/>
                          </a:solidFill>
                          <a:effectLst/>
                          <a:latin typeface="Lato" panose="020F0502020204030203" pitchFamily="34" charset="0"/>
                          <a:ea typeface="+mn-ea"/>
                          <a:cs typeface="+mn-cs"/>
                        </a:rPr>
                        <a:t>A i B</a:t>
                      </a:r>
                      <a:endParaRPr lang="es-ES" sz="900"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solidFill>
                      <a:srgbClr val="E2D6B5"/>
                    </a:solidFill>
                  </a:tcPr>
                </a:tc>
                <a:tc>
                  <a:txBody>
                    <a:bodyPr/>
                    <a:lstStyle/>
                    <a:p>
                      <a:pPr>
                        <a:lnSpc>
                          <a:spcPct val="115000"/>
                        </a:lnSpc>
                        <a:spcAft>
                          <a:spcPts val="1000"/>
                        </a:spcAft>
                      </a:pPr>
                      <a:r>
                        <a:rPr lang="es-ES" sz="900" dirty="0" smtClean="0">
                          <a:solidFill>
                            <a:schemeClr val="tx1"/>
                          </a:solidFill>
                          <a:effectLst/>
                          <a:latin typeface="Lato" panose="020F0502020204030203" pitchFamily="34" charset="0"/>
                          <a:ea typeface="Calibri" panose="020F0502020204030204" pitchFamily="34" charset="0"/>
                          <a:cs typeface="Times New Roman" panose="02020603050405020304" pitchFamily="18" charset="0"/>
                        </a:rPr>
                        <a:t>Montse Osa</a:t>
                      </a:r>
                      <a:endParaRPr lang="es-ES" sz="900"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nchor="ctr">
                    <a:solidFill>
                      <a:srgbClr val="E2D6B5"/>
                    </a:solidFill>
                  </a:tcPr>
                </a:tc>
                <a:tc>
                  <a:txBody>
                    <a:bodyPr/>
                    <a:lstStyle/>
                    <a:p>
                      <a:pPr>
                        <a:lnSpc>
                          <a:spcPct val="115000"/>
                        </a:lnSpc>
                        <a:spcAft>
                          <a:spcPts val="1000"/>
                        </a:spcAft>
                      </a:pPr>
                      <a:r>
                        <a:rPr lang="es-ES" sz="900">
                          <a:solidFill>
                            <a:schemeClr val="tx1"/>
                          </a:solidFill>
                          <a:effectLst/>
                          <a:latin typeface="Lato" panose="020F0502020204030203" pitchFamily="34" charset="0"/>
                        </a:rPr>
                        <a:t>De 12:30 a 15h</a:t>
                      </a:r>
                      <a:endParaRPr lang="es-ES" sz="90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solidFill>
                      <a:srgbClr val="E2D6B5"/>
                    </a:solidFill>
                  </a:tcPr>
                </a:tc>
              </a:tr>
              <a:tr h="0">
                <a:tc>
                  <a:txBody>
                    <a:bodyPr/>
                    <a:lstStyle/>
                    <a:p>
                      <a:pPr>
                        <a:lnSpc>
                          <a:spcPct val="115000"/>
                        </a:lnSpc>
                        <a:spcAft>
                          <a:spcPts val="1000"/>
                        </a:spcAft>
                      </a:pPr>
                      <a:r>
                        <a:rPr lang="es-ES" sz="900" dirty="0" smtClean="0">
                          <a:solidFill>
                            <a:schemeClr val="tx1"/>
                          </a:solidFill>
                          <a:effectLst/>
                          <a:latin typeface="Lato" panose="020F0502020204030203" pitchFamily="34" charset="0"/>
                        </a:rPr>
                        <a:t>6è</a:t>
                      </a:r>
                      <a:r>
                        <a:rPr lang="es-ES" sz="900" baseline="0" dirty="0" smtClean="0">
                          <a:solidFill>
                            <a:schemeClr val="tx1"/>
                          </a:solidFill>
                          <a:effectLst/>
                          <a:latin typeface="Lato" panose="020F0502020204030203" pitchFamily="34" charset="0"/>
                        </a:rPr>
                        <a:t>A,B i C</a:t>
                      </a:r>
                      <a:endParaRPr lang="es-ES" sz="900"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solidFill>
                      <a:srgbClr val="E2D6B5"/>
                    </a:solidFill>
                  </a:tcPr>
                </a:tc>
                <a:tc>
                  <a:txBody>
                    <a:bodyPr/>
                    <a:lstStyle/>
                    <a:p>
                      <a:pPr>
                        <a:lnSpc>
                          <a:spcPct val="115000"/>
                        </a:lnSpc>
                        <a:spcAft>
                          <a:spcPts val="1000"/>
                        </a:spcAft>
                      </a:pPr>
                      <a:r>
                        <a:rPr lang="es-ES" sz="900" dirty="0" smtClean="0">
                          <a:solidFill>
                            <a:schemeClr val="tx1"/>
                          </a:solidFill>
                          <a:effectLst/>
                          <a:latin typeface="Lato" panose="020F0502020204030203" pitchFamily="34" charset="0"/>
                          <a:ea typeface="Calibri" panose="020F0502020204030204" pitchFamily="34" charset="0"/>
                          <a:cs typeface="Times New Roman" panose="02020603050405020304" pitchFamily="18" charset="0"/>
                        </a:rPr>
                        <a:t>Mª</a:t>
                      </a:r>
                      <a:r>
                        <a:rPr lang="es-ES" sz="900" baseline="0" dirty="0" smtClean="0">
                          <a:solidFill>
                            <a:schemeClr val="tx1"/>
                          </a:solidFill>
                          <a:effectLst/>
                          <a:latin typeface="Lato" panose="020F0502020204030203" pitchFamily="34" charset="0"/>
                          <a:ea typeface="Calibri" panose="020F0502020204030204" pitchFamily="34" charset="0"/>
                          <a:cs typeface="Times New Roman" panose="02020603050405020304" pitchFamily="18" charset="0"/>
                        </a:rPr>
                        <a:t> Carmen Codina  i  Ernesto</a:t>
                      </a:r>
                      <a:endParaRPr lang="es-ES" sz="900"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nchor="ctr">
                    <a:solidFill>
                      <a:srgbClr val="E2D6B5"/>
                    </a:solidFill>
                  </a:tcPr>
                </a:tc>
                <a:tc>
                  <a:txBody>
                    <a:bodyPr/>
                    <a:lstStyle/>
                    <a:p>
                      <a:pPr>
                        <a:lnSpc>
                          <a:spcPct val="115000"/>
                        </a:lnSpc>
                        <a:spcAft>
                          <a:spcPts val="1000"/>
                        </a:spcAft>
                      </a:pPr>
                      <a:r>
                        <a:rPr lang="es-ES" sz="900">
                          <a:solidFill>
                            <a:schemeClr val="tx1"/>
                          </a:solidFill>
                          <a:effectLst/>
                          <a:latin typeface="Lato" panose="020F0502020204030203" pitchFamily="34" charset="0"/>
                        </a:rPr>
                        <a:t>De 12:30 a 15h</a:t>
                      </a:r>
                      <a:endParaRPr lang="es-ES" sz="90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solidFill>
                      <a:srgbClr val="E2D6B5"/>
                    </a:solidFill>
                  </a:tcPr>
                </a:tc>
              </a:tr>
              <a:tr h="0">
                <a:tc>
                  <a:txBody>
                    <a:bodyPr/>
                    <a:lstStyle/>
                    <a:p>
                      <a:pPr>
                        <a:lnSpc>
                          <a:spcPct val="115000"/>
                        </a:lnSpc>
                        <a:spcAft>
                          <a:spcPts val="1000"/>
                        </a:spcAft>
                      </a:pPr>
                      <a:r>
                        <a:rPr lang="es-ES" sz="900" dirty="0" err="1">
                          <a:solidFill>
                            <a:schemeClr val="tx1"/>
                          </a:solidFill>
                          <a:effectLst/>
                          <a:latin typeface="Lato" panose="020F0502020204030203" pitchFamily="34" charset="0"/>
                        </a:rPr>
                        <a:t>Coordinació</a:t>
                      </a:r>
                      <a:endParaRPr lang="es-ES" sz="900"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solidFill>
                      <a:srgbClr val="E2D6B5"/>
                    </a:solidFill>
                  </a:tcPr>
                </a:tc>
                <a:tc>
                  <a:txBody>
                    <a:bodyPr/>
                    <a:lstStyle/>
                    <a:p>
                      <a:pPr>
                        <a:lnSpc>
                          <a:spcPct val="115000"/>
                        </a:lnSpc>
                        <a:spcAft>
                          <a:spcPts val="1000"/>
                        </a:spcAft>
                      </a:pPr>
                      <a:r>
                        <a:rPr lang="es-ES" sz="900" dirty="0" smtClean="0">
                          <a:solidFill>
                            <a:schemeClr val="tx1"/>
                          </a:solidFill>
                          <a:effectLst/>
                          <a:latin typeface="Lato" panose="020F0502020204030203" pitchFamily="34" charset="0"/>
                          <a:ea typeface="Calibri" panose="020F0502020204030204" pitchFamily="34" charset="0"/>
                          <a:cs typeface="Times New Roman" panose="02020603050405020304" pitchFamily="18" charset="0"/>
                        </a:rPr>
                        <a:t>Maravillas </a:t>
                      </a:r>
                      <a:r>
                        <a:rPr lang="es-ES" sz="900" dirty="0" err="1" smtClean="0">
                          <a:solidFill>
                            <a:schemeClr val="tx1"/>
                          </a:solidFill>
                          <a:effectLst/>
                          <a:latin typeface="Lato" panose="020F0502020204030203" pitchFamily="34" charset="0"/>
                          <a:ea typeface="Calibri" panose="020F0502020204030204" pitchFamily="34" charset="0"/>
                          <a:cs typeface="Times New Roman" panose="02020603050405020304" pitchFamily="18" charset="0"/>
                        </a:rPr>
                        <a:t>Avellán</a:t>
                      </a:r>
                      <a:endParaRPr lang="es-ES" sz="900" dirty="0">
                        <a:solidFill>
                          <a:schemeClr val="tx1"/>
                        </a:solidFill>
                        <a:effectLst/>
                        <a:latin typeface="Lato" panose="020F0502020204030203" pitchFamily="34" charset="0"/>
                        <a:ea typeface="Calibri" panose="020F0502020204030204" pitchFamily="34" charset="0"/>
                        <a:cs typeface="Times New Roman" panose="02020603050405020304" pitchFamily="18" charset="0"/>
                      </a:endParaRPr>
                    </a:p>
                  </a:txBody>
                  <a:tcPr marL="68580" marR="68580" marT="0" marB="0" anchor="ctr">
                    <a:solidFill>
                      <a:srgbClr val="E2D6B5"/>
                    </a:solidFill>
                  </a:tcPr>
                </a:tc>
                <a:tc>
                  <a:txBody>
                    <a:bodyPr/>
                    <a:lstStyle/>
                    <a:p>
                      <a:pPr>
                        <a:lnSpc>
                          <a:spcPct val="115000"/>
                        </a:lnSpc>
                        <a:spcAft>
                          <a:spcPts val="1000"/>
                        </a:spcAft>
                      </a:pPr>
                      <a:r>
                        <a:rPr lang="es-ES" sz="900" dirty="0">
                          <a:solidFill>
                            <a:schemeClr val="tx1"/>
                          </a:solidFill>
                          <a:effectLst/>
                          <a:latin typeface="Lato" panose="020F0502020204030203" pitchFamily="34" charset="0"/>
                        </a:rPr>
                        <a:t>De </a:t>
                      </a:r>
                      <a:r>
                        <a:rPr lang="es-ES" sz="900" dirty="0" smtClean="0">
                          <a:solidFill>
                            <a:schemeClr val="tx1"/>
                          </a:solidFill>
                          <a:effectLst/>
                          <a:latin typeface="Lato" panose="020F0502020204030203" pitchFamily="34" charset="0"/>
                        </a:rPr>
                        <a:t>9h </a:t>
                      </a:r>
                      <a:r>
                        <a:rPr lang="es-ES" sz="900" dirty="0">
                          <a:solidFill>
                            <a:schemeClr val="tx1"/>
                          </a:solidFill>
                          <a:effectLst/>
                          <a:latin typeface="Lato" panose="020F0502020204030203" pitchFamily="34" charset="0"/>
                        </a:rPr>
                        <a:t>a </a:t>
                      </a:r>
                      <a:r>
                        <a:rPr lang="es-ES" sz="900" dirty="0" smtClean="0">
                          <a:solidFill>
                            <a:schemeClr val="tx1"/>
                          </a:solidFill>
                          <a:effectLst/>
                          <a:latin typeface="Lato" panose="020F0502020204030203" pitchFamily="34" charset="0"/>
                        </a:rPr>
                        <a:t>15h</a:t>
                      </a:r>
                    </a:p>
                  </a:txBody>
                  <a:tcPr marL="68580" marR="68580" marT="0" marB="0">
                    <a:solidFill>
                      <a:srgbClr val="E2D6B5"/>
                    </a:solidFill>
                  </a:tcPr>
                </a:tc>
              </a:tr>
            </a:tbl>
          </a:graphicData>
        </a:graphic>
      </p:graphicFrame>
      <p:sp>
        <p:nvSpPr>
          <p:cNvPr id="11" name="TextBox 1">
            <a:extLst>
              <a:ext uri="{FF2B5EF4-FFF2-40B4-BE49-F238E27FC236}">
                <a16:creationId xmlns:a16="http://schemas.microsoft.com/office/drawing/2014/main" xmlns="" id="{FE844EDC-8B09-48DC-944E-BE3EE7C9E1B1}"/>
              </a:ext>
            </a:extLst>
          </p:cNvPr>
          <p:cNvSpPr txBox="1"/>
          <p:nvPr/>
        </p:nvSpPr>
        <p:spPr>
          <a:xfrm>
            <a:off x="1164886" y="819207"/>
            <a:ext cx="9851880" cy="276999"/>
          </a:xfrm>
          <a:prstGeom prst="rect">
            <a:avLst/>
          </a:prstGeom>
          <a:noFill/>
        </p:spPr>
        <p:txBody>
          <a:bodyPr wrap="square" rtlCol="0">
            <a:spAutoFit/>
          </a:bodyPr>
          <a:lstStyle/>
          <a:p>
            <a:pPr algn="ctr"/>
            <a:r>
              <a:rPr lang="ca-ES" b="1" spc="300" baseline="30000" dirty="0">
                <a:solidFill>
                  <a:srgbClr val="197363"/>
                </a:solidFill>
                <a:latin typeface="Lato Black" panose="020F0502020204030203" pitchFamily="34" charset="77"/>
                <a:ea typeface="Futura Medium" charset="0"/>
                <a:cs typeface="Futura Medium" charset="0"/>
              </a:rPr>
              <a:t>5.1. ORGANITZACIÓ</a:t>
            </a:r>
            <a:endParaRPr lang="ca-ES" spc="300" baseline="30000" dirty="0">
              <a:solidFill>
                <a:srgbClr val="197363"/>
              </a:solidFill>
              <a:latin typeface="Lato" panose="020F0502020204030203" pitchFamily="34" charset="77"/>
              <a:ea typeface="Futura Medium" charset="0"/>
              <a:cs typeface="Futura Medium" charset="0"/>
            </a:endParaRPr>
          </a:p>
        </p:txBody>
      </p:sp>
    </p:spTree>
    <p:extLst>
      <p:ext uri="{BB962C8B-B14F-4D97-AF65-F5344CB8AC3E}">
        <p14:creationId xmlns:p14="http://schemas.microsoft.com/office/powerpoint/2010/main" val="406586106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p:nvPr/>
        </p:nvSpPr>
        <p:spPr>
          <a:xfrm>
            <a:off x="5580120" y="535259"/>
            <a:ext cx="6100764" cy="379591"/>
          </a:xfrm>
          <a:prstGeom prst="rect">
            <a:avLst/>
          </a:prstGeom>
          <a:noFill/>
        </p:spPr>
        <p:txBody>
          <a:bodyPr wrap="square" rtlCol="0">
            <a:spAutoFit/>
          </a:bodyPr>
          <a:lstStyle/>
          <a:p>
            <a:r>
              <a:rPr lang="ca-ES" sz="2800" baseline="30000" dirty="0">
                <a:solidFill>
                  <a:schemeClr val="bg1"/>
                </a:solidFill>
                <a:latin typeface="Futura Medium" charset="0"/>
                <a:ea typeface="Futura Medium" charset="0"/>
                <a:cs typeface="Futura Medium" charset="0"/>
              </a:rPr>
              <a:t>CASO CLÍNICO I XXXXX </a:t>
            </a:r>
            <a:r>
              <a:rPr lang="ca-ES" sz="2800" baseline="30000" dirty="0" err="1">
                <a:solidFill>
                  <a:schemeClr val="bg1"/>
                </a:solidFill>
                <a:latin typeface="Futura Medium" charset="0"/>
                <a:ea typeface="Futura Medium" charset="0"/>
                <a:cs typeface="Futura Medium" charset="0"/>
              </a:rPr>
              <a:t>XXXXX</a:t>
            </a:r>
            <a:r>
              <a:rPr lang="ca-ES" sz="2800" baseline="30000" dirty="0">
                <a:solidFill>
                  <a:schemeClr val="bg1"/>
                </a:solidFill>
                <a:latin typeface="Futura Medium" charset="0"/>
                <a:ea typeface="Futura Medium" charset="0"/>
                <a:cs typeface="Futura Medium" charset="0"/>
              </a:rPr>
              <a:t> XX XXXXXX</a:t>
            </a:r>
          </a:p>
        </p:txBody>
      </p:sp>
      <p:sp>
        <p:nvSpPr>
          <p:cNvPr id="7" name="TextBox 1">
            <a:extLst>
              <a:ext uri="{FF2B5EF4-FFF2-40B4-BE49-F238E27FC236}">
                <a16:creationId xmlns:a16="http://schemas.microsoft.com/office/drawing/2014/main" xmlns="" id="{FC6A6ABB-F714-46F3-9761-EDD8B7046687}"/>
              </a:ext>
            </a:extLst>
          </p:cNvPr>
          <p:cNvSpPr txBox="1"/>
          <p:nvPr/>
        </p:nvSpPr>
        <p:spPr>
          <a:xfrm>
            <a:off x="1164886" y="541803"/>
            <a:ext cx="6966743" cy="256480"/>
          </a:xfrm>
          <a:prstGeom prst="rect">
            <a:avLst/>
          </a:prstGeom>
          <a:noFill/>
        </p:spPr>
        <p:txBody>
          <a:bodyPr wrap="square" rtlCol="0">
            <a:spAutoFit/>
          </a:bodyPr>
          <a:lstStyle/>
          <a:p>
            <a:pPr algn="ctr"/>
            <a:r>
              <a:rPr lang="ca-ES" sz="1600" spc="300" baseline="30000" dirty="0">
                <a:latin typeface="Lato" panose="020F0502020204030203" pitchFamily="34" charset="77"/>
                <a:ea typeface="Futura Medium" charset="0"/>
                <a:cs typeface="Futura Medium" charset="0"/>
              </a:rPr>
              <a:t>PLA DE TREBALL ESCOLA </a:t>
            </a:r>
            <a:r>
              <a:rPr lang="es-ES" sz="1600" spc="300" baseline="30000" dirty="0">
                <a:latin typeface="Lato" panose="020F0502020204030203" pitchFamily="34" charset="77"/>
                <a:ea typeface="Futura Medium" charset="0"/>
                <a:cs typeface="Futura Medium" charset="0"/>
              </a:rPr>
              <a:t>MAS MARIA</a:t>
            </a:r>
            <a:endParaRPr lang="ca-ES" sz="1600" spc="300" baseline="30000" dirty="0">
              <a:latin typeface="Lato" panose="020F0502020204030203" pitchFamily="34" charset="77"/>
              <a:ea typeface="Futura Medium" charset="0"/>
              <a:cs typeface="Futura Medium" charset="0"/>
            </a:endParaRPr>
          </a:p>
        </p:txBody>
      </p:sp>
      <p:sp>
        <p:nvSpPr>
          <p:cNvPr id="2" name="Rectangle 2">
            <a:extLst>
              <a:ext uri="{FF2B5EF4-FFF2-40B4-BE49-F238E27FC236}">
                <a16:creationId xmlns:a16="http://schemas.microsoft.com/office/drawing/2014/main" xmlns="" id="{3C5CC604-50CB-4B8F-B7D1-D773DB24D6E6}"/>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a-ES" dirty="0"/>
          </a:p>
        </p:txBody>
      </p:sp>
      <p:sp>
        <p:nvSpPr>
          <p:cNvPr id="12" name="TextBox 2">
            <a:extLst>
              <a:ext uri="{FF2B5EF4-FFF2-40B4-BE49-F238E27FC236}">
                <a16:creationId xmlns:a16="http://schemas.microsoft.com/office/drawing/2014/main" xmlns="" id="{EB38C6B2-1763-44AC-A3BB-05A2489E6F59}"/>
              </a:ext>
            </a:extLst>
          </p:cNvPr>
          <p:cNvSpPr txBox="1"/>
          <p:nvPr/>
        </p:nvSpPr>
        <p:spPr>
          <a:xfrm>
            <a:off x="1117288" y="2072110"/>
            <a:ext cx="9851878" cy="235962"/>
          </a:xfrm>
          <a:prstGeom prst="rect">
            <a:avLst/>
          </a:prstGeom>
          <a:noFill/>
        </p:spPr>
        <p:txBody>
          <a:bodyPr wrap="square" rtlCol="0">
            <a:spAutoFit/>
          </a:bodyPr>
          <a:lstStyle/>
          <a:p>
            <a:r>
              <a:rPr lang="ca-ES" sz="1400" b="1" spc="300" baseline="30000" dirty="0">
                <a:solidFill>
                  <a:srgbClr val="008376"/>
                </a:solidFill>
                <a:latin typeface="Lato" panose="020F0502020204030203" pitchFamily="34" charset="77"/>
                <a:ea typeface="Futura Medium" charset="0"/>
                <a:cs typeface="Futura Medium" charset="0"/>
              </a:rPr>
              <a:t>DISTRIBUCIÓ DE L’EQUIP</a:t>
            </a:r>
          </a:p>
        </p:txBody>
      </p:sp>
      <p:sp>
        <p:nvSpPr>
          <p:cNvPr id="4" name="Rectángulo 3">
            <a:extLst>
              <a:ext uri="{FF2B5EF4-FFF2-40B4-BE49-F238E27FC236}">
                <a16:creationId xmlns:a16="http://schemas.microsoft.com/office/drawing/2014/main" xmlns="" id="{50EAD03A-5E4F-4C3D-A1EC-CA2081159506}"/>
              </a:ext>
            </a:extLst>
          </p:cNvPr>
          <p:cNvSpPr/>
          <p:nvPr/>
        </p:nvSpPr>
        <p:spPr>
          <a:xfrm>
            <a:off x="1117288" y="2344866"/>
            <a:ext cx="5921687" cy="1923604"/>
          </a:xfrm>
          <a:prstGeom prst="rect">
            <a:avLst/>
          </a:prstGeom>
        </p:spPr>
        <p:txBody>
          <a:bodyPr wrap="square">
            <a:spAutoFit/>
          </a:bodyPr>
          <a:lstStyle/>
          <a:p>
            <a:pPr>
              <a:lnSpc>
                <a:spcPct val="150000"/>
              </a:lnSpc>
            </a:pPr>
            <a:r>
              <a:rPr lang="ca-ES" sz="1000" b="1" u="sng" dirty="0">
                <a:solidFill>
                  <a:srgbClr val="197363"/>
                </a:solidFill>
                <a:latin typeface="Lato" panose="020F0502020204030203" pitchFamily="34" charset="0"/>
              </a:rPr>
              <a:t>AVALUACIÓ DEL NOSTRE EQUIP: </a:t>
            </a:r>
            <a:r>
              <a:rPr lang="ca-ES" sz="1000" dirty="0">
                <a:latin typeface="Lato" panose="020F0502020204030203" pitchFamily="34" charset="0"/>
              </a:rPr>
              <a:t>un cop seleccionat el personal, l'Equip de Formació Continuada té la missió de diferenciar aquella formació que és eficaç i viable pels equips de la que no ho és. Tanmateix, cal tenir en compte que la Formació té també uns efectes menys palpables, menys evidents, com ara la millora del clima laboral, i més difícils de quantificar, però no per això menys importants.</a:t>
            </a:r>
          </a:p>
          <a:p>
            <a:endParaRPr lang="ca-ES" sz="1000" dirty="0">
              <a:latin typeface="Lato" panose="020F0502020204030203" pitchFamily="34" charset="0"/>
            </a:endParaRPr>
          </a:p>
          <a:p>
            <a:endParaRPr lang="ca-ES" sz="1000" dirty="0">
              <a:latin typeface="Lato" panose="020F0502020204030203" pitchFamily="34" charset="0"/>
            </a:endParaRPr>
          </a:p>
          <a:p>
            <a:endParaRPr lang="ca-ES" sz="1000" dirty="0">
              <a:latin typeface="Lato" panose="020F0502020204030203" pitchFamily="34" charset="0"/>
            </a:endParaRPr>
          </a:p>
          <a:p>
            <a:endParaRPr lang="ca-ES" sz="1000" dirty="0">
              <a:latin typeface="Lato" panose="020F0502020204030203" pitchFamily="34" charset="0"/>
            </a:endParaRPr>
          </a:p>
          <a:p>
            <a:endParaRPr lang="ca-ES" sz="1000" dirty="0">
              <a:latin typeface="Lato" panose="020F0502020204030203" pitchFamily="34" charset="0"/>
            </a:endParaRPr>
          </a:p>
          <a:p>
            <a:endParaRPr lang="ca-ES" sz="900" i="1" dirty="0">
              <a:latin typeface="Lato" panose="020F0502020204030203" pitchFamily="34" charset="0"/>
            </a:endParaRPr>
          </a:p>
        </p:txBody>
      </p:sp>
      <p:pic>
        <p:nvPicPr>
          <p:cNvPr id="13" name="Imagen 12">
            <a:extLst>
              <a:ext uri="{FF2B5EF4-FFF2-40B4-BE49-F238E27FC236}">
                <a16:creationId xmlns:a16="http://schemas.microsoft.com/office/drawing/2014/main" xmlns="" id="{9FA1E87F-2A3D-4E7D-875E-FADFD1372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sp>
        <p:nvSpPr>
          <p:cNvPr id="11" name="TextBox 1">
            <a:extLst>
              <a:ext uri="{FF2B5EF4-FFF2-40B4-BE49-F238E27FC236}">
                <a16:creationId xmlns:a16="http://schemas.microsoft.com/office/drawing/2014/main" xmlns="" id="{2ED8EBE9-1E1B-4389-B0AC-0AD292F53EDE}"/>
              </a:ext>
            </a:extLst>
          </p:cNvPr>
          <p:cNvSpPr txBox="1"/>
          <p:nvPr/>
        </p:nvSpPr>
        <p:spPr>
          <a:xfrm>
            <a:off x="1164886" y="819207"/>
            <a:ext cx="9851880" cy="276999"/>
          </a:xfrm>
          <a:prstGeom prst="rect">
            <a:avLst/>
          </a:prstGeom>
          <a:noFill/>
        </p:spPr>
        <p:txBody>
          <a:bodyPr wrap="square" rtlCol="0">
            <a:spAutoFit/>
          </a:bodyPr>
          <a:lstStyle/>
          <a:p>
            <a:pPr algn="ctr"/>
            <a:r>
              <a:rPr lang="ca-ES" b="1" spc="300" baseline="30000" dirty="0">
                <a:solidFill>
                  <a:srgbClr val="197363"/>
                </a:solidFill>
                <a:latin typeface="Lato Black" panose="020F0502020204030203" pitchFamily="34" charset="77"/>
                <a:ea typeface="Futura Medium" charset="0"/>
                <a:cs typeface="Futura Medium" charset="0"/>
              </a:rPr>
              <a:t>5.1. ORGANITZACIÓ</a:t>
            </a:r>
            <a:endParaRPr lang="ca-ES" spc="300" baseline="30000" dirty="0">
              <a:solidFill>
                <a:srgbClr val="197363"/>
              </a:solidFill>
              <a:latin typeface="Lato" panose="020F0502020204030203" pitchFamily="34" charset="77"/>
              <a:ea typeface="Futura Medium" charset="0"/>
              <a:cs typeface="Futura Medium" charset="0"/>
            </a:endParaRPr>
          </a:p>
        </p:txBody>
      </p:sp>
    </p:spTree>
    <p:extLst>
      <p:ext uri="{BB962C8B-B14F-4D97-AF65-F5344CB8AC3E}">
        <p14:creationId xmlns:p14="http://schemas.microsoft.com/office/powerpoint/2010/main" val="39418529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p:nvPr/>
        </p:nvSpPr>
        <p:spPr>
          <a:xfrm>
            <a:off x="5580120" y="535259"/>
            <a:ext cx="6100764" cy="379591"/>
          </a:xfrm>
          <a:prstGeom prst="rect">
            <a:avLst/>
          </a:prstGeom>
          <a:noFill/>
        </p:spPr>
        <p:txBody>
          <a:bodyPr wrap="square" rtlCol="0">
            <a:spAutoFit/>
          </a:bodyPr>
          <a:lstStyle/>
          <a:p>
            <a:r>
              <a:rPr lang="en-US" sz="2800" baseline="30000" dirty="0">
                <a:solidFill>
                  <a:schemeClr val="bg1"/>
                </a:solidFill>
                <a:latin typeface="Futura Medium" charset="0"/>
                <a:ea typeface="Futura Medium" charset="0"/>
                <a:cs typeface="Futura Medium" charset="0"/>
              </a:rPr>
              <a:t>CASO CL</a:t>
            </a:r>
            <a:r>
              <a:rPr lang="es-ES" sz="2800" baseline="30000" dirty="0">
                <a:solidFill>
                  <a:schemeClr val="bg1"/>
                </a:solidFill>
                <a:latin typeface="Futura Medium" charset="0"/>
                <a:ea typeface="Futura Medium" charset="0"/>
                <a:cs typeface="Futura Medium" charset="0"/>
              </a:rPr>
              <a:t>ÍNICO </a:t>
            </a:r>
            <a:r>
              <a:rPr lang="en-US" sz="2800" baseline="30000" dirty="0">
                <a:solidFill>
                  <a:schemeClr val="bg1"/>
                </a:solidFill>
                <a:latin typeface="Futura Medium" charset="0"/>
                <a:ea typeface="Futura Medium" charset="0"/>
                <a:cs typeface="Futura Medium" charset="0"/>
              </a:rPr>
              <a:t>I XXXXX XXXXX XX XXXXXX</a:t>
            </a:r>
          </a:p>
        </p:txBody>
      </p:sp>
      <p:sp>
        <p:nvSpPr>
          <p:cNvPr id="7" name="TextBox 1">
            <a:extLst>
              <a:ext uri="{FF2B5EF4-FFF2-40B4-BE49-F238E27FC236}">
                <a16:creationId xmlns:a16="http://schemas.microsoft.com/office/drawing/2014/main" xmlns="" id="{FC6A6ABB-F714-46F3-9761-EDD8B7046687}"/>
              </a:ext>
            </a:extLst>
          </p:cNvPr>
          <p:cNvSpPr txBox="1"/>
          <p:nvPr/>
        </p:nvSpPr>
        <p:spPr>
          <a:xfrm>
            <a:off x="1170060" y="541803"/>
            <a:ext cx="9851880" cy="256480"/>
          </a:xfrm>
          <a:prstGeom prst="rect">
            <a:avLst/>
          </a:prstGeom>
          <a:noFill/>
        </p:spPr>
        <p:txBody>
          <a:bodyPr wrap="square" rtlCol="0">
            <a:spAutoFit/>
          </a:bodyPr>
          <a:lstStyle/>
          <a:p>
            <a:pPr algn="ctr"/>
            <a:r>
              <a:rPr lang="es-ES" sz="1600" spc="300" baseline="30000" dirty="0">
                <a:latin typeface="Lato" panose="020F0502020204030203" pitchFamily="34" charset="77"/>
                <a:ea typeface="Futura Medium" charset="0"/>
                <a:cs typeface="Futura Medium" charset="0"/>
              </a:rPr>
              <a:t>PLA DE TREBALL ESCOLA MAS MARIA</a:t>
            </a:r>
          </a:p>
        </p:txBody>
      </p:sp>
      <p:sp>
        <p:nvSpPr>
          <p:cNvPr id="2" name="Rectangle 2">
            <a:extLst>
              <a:ext uri="{FF2B5EF4-FFF2-40B4-BE49-F238E27FC236}">
                <a16:creationId xmlns:a16="http://schemas.microsoft.com/office/drawing/2014/main" xmlns="" id="{3C5CC604-50CB-4B8F-B7D1-D773DB24D6E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2" name="TextBox 2">
            <a:extLst>
              <a:ext uri="{FF2B5EF4-FFF2-40B4-BE49-F238E27FC236}">
                <a16:creationId xmlns:a16="http://schemas.microsoft.com/office/drawing/2014/main" xmlns="" id="{EB38C6B2-1763-44AC-A3BB-05A2489E6F59}"/>
              </a:ext>
            </a:extLst>
          </p:cNvPr>
          <p:cNvSpPr txBox="1"/>
          <p:nvPr/>
        </p:nvSpPr>
        <p:spPr>
          <a:xfrm>
            <a:off x="1117288" y="2072110"/>
            <a:ext cx="9851878" cy="235962"/>
          </a:xfrm>
          <a:prstGeom prst="rect">
            <a:avLst/>
          </a:prstGeom>
          <a:noFill/>
        </p:spPr>
        <p:txBody>
          <a:bodyPr wrap="square" rtlCol="0">
            <a:spAutoFit/>
          </a:bodyPr>
          <a:lstStyle/>
          <a:p>
            <a:r>
              <a:rPr lang="es-ES" sz="1400" b="1" spc="300" baseline="30000" dirty="0">
                <a:solidFill>
                  <a:srgbClr val="008376"/>
                </a:solidFill>
                <a:latin typeface="Lato" panose="020F0502020204030203" pitchFamily="34" charset="77"/>
                <a:ea typeface="Futura Medium" charset="0"/>
                <a:cs typeface="Futura Medium" charset="0"/>
              </a:rPr>
              <a:t>ORGANITZACIÓ HORÀRIA DEL CURS</a:t>
            </a:r>
          </a:p>
        </p:txBody>
      </p:sp>
      <p:sp>
        <p:nvSpPr>
          <p:cNvPr id="8" name="TextBox 1">
            <a:extLst>
              <a:ext uri="{FF2B5EF4-FFF2-40B4-BE49-F238E27FC236}">
                <a16:creationId xmlns:a16="http://schemas.microsoft.com/office/drawing/2014/main" xmlns="" id="{821B3F1A-3633-4BD6-928E-8F53A4350D6B}"/>
              </a:ext>
            </a:extLst>
          </p:cNvPr>
          <p:cNvSpPr txBox="1"/>
          <p:nvPr/>
        </p:nvSpPr>
        <p:spPr>
          <a:xfrm>
            <a:off x="1164886" y="819207"/>
            <a:ext cx="9851880" cy="276999"/>
          </a:xfrm>
          <a:prstGeom prst="rect">
            <a:avLst/>
          </a:prstGeom>
          <a:noFill/>
        </p:spPr>
        <p:txBody>
          <a:bodyPr wrap="square" rtlCol="0">
            <a:spAutoFit/>
          </a:bodyPr>
          <a:lstStyle/>
          <a:p>
            <a:pPr algn="ctr"/>
            <a:r>
              <a:rPr lang="es-ES" b="1" spc="300" baseline="30000" dirty="0">
                <a:solidFill>
                  <a:srgbClr val="197363"/>
                </a:solidFill>
                <a:latin typeface="Lato Black" panose="020F0502020204030203" pitchFamily="34" charset="77"/>
                <a:ea typeface="Futura Medium" charset="0"/>
                <a:cs typeface="Futura Medium" charset="0"/>
              </a:rPr>
              <a:t>5.1. ORGANITZACIÓ</a:t>
            </a:r>
            <a:endParaRPr lang="es-ES" spc="300" baseline="30000" dirty="0">
              <a:solidFill>
                <a:srgbClr val="197363"/>
              </a:solidFill>
              <a:latin typeface="Lato" panose="020F0502020204030203" pitchFamily="34" charset="77"/>
              <a:ea typeface="Futura Medium" charset="0"/>
              <a:cs typeface="Futura Medium" charset="0"/>
            </a:endParaRPr>
          </a:p>
        </p:txBody>
      </p:sp>
      <p:pic>
        <p:nvPicPr>
          <p:cNvPr id="3" name="Imagen 2"/>
          <p:cNvPicPr>
            <a:picLocks noChangeAspect="1"/>
          </p:cNvPicPr>
          <p:nvPr/>
        </p:nvPicPr>
        <p:blipFill>
          <a:blip r:embed="rId2"/>
          <a:stretch>
            <a:fillRect/>
          </a:stretch>
        </p:blipFill>
        <p:spPr>
          <a:xfrm>
            <a:off x="4551218" y="2711116"/>
            <a:ext cx="4540828" cy="3355265"/>
          </a:xfrm>
          <a:prstGeom prst="rect">
            <a:avLst/>
          </a:prstGeom>
        </p:spPr>
      </p:pic>
    </p:spTree>
    <p:extLst>
      <p:ext uri="{BB962C8B-B14F-4D97-AF65-F5344CB8AC3E}">
        <p14:creationId xmlns:p14="http://schemas.microsoft.com/office/powerpoint/2010/main" val="7946149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
            <a:extLst>
              <a:ext uri="{FF2B5EF4-FFF2-40B4-BE49-F238E27FC236}">
                <a16:creationId xmlns:a16="http://schemas.microsoft.com/office/drawing/2014/main" xmlns="" id="{953ABFE0-9778-E04C-AAEA-2064E028DD37}"/>
              </a:ext>
            </a:extLst>
          </p:cNvPr>
          <p:cNvSpPr txBox="1"/>
          <p:nvPr/>
        </p:nvSpPr>
        <p:spPr>
          <a:xfrm>
            <a:off x="2240942" y="3429000"/>
            <a:ext cx="7259204" cy="584775"/>
          </a:xfrm>
          <a:prstGeom prst="rect">
            <a:avLst/>
          </a:prstGeom>
          <a:noFill/>
        </p:spPr>
        <p:txBody>
          <a:bodyPr wrap="square" rtlCol="0">
            <a:spAutoFit/>
          </a:bodyPr>
          <a:lstStyle/>
          <a:p>
            <a:pPr algn="ctr"/>
            <a:r>
              <a:rPr lang="ca-ES" sz="4800" b="1" spc="300" baseline="30000" dirty="0">
                <a:solidFill>
                  <a:srgbClr val="197363"/>
                </a:solidFill>
                <a:latin typeface="Lato Black" panose="020F0502020204030203" pitchFamily="34" charset="77"/>
                <a:ea typeface="Futura Medium" charset="0"/>
                <a:cs typeface="Futura Medium" charset="0"/>
              </a:rPr>
              <a:t>1. PRESENTACIÓ</a:t>
            </a:r>
            <a:endParaRPr lang="ca-ES" sz="4800" spc="300" baseline="30000" dirty="0">
              <a:solidFill>
                <a:srgbClr val="197363"/>
              </a:solidFill>
              <a:latin typeface="Lato" panose="020F0502020204030203" pitchFamily="34" charset="77"/>
              <a:ea typeface="Futura Medium" charset="0"/>
              <a:cs typeface="Futura Medium" charset="0"/>
            </a:endParaRPr>
          </a:p>
        </p:txBody>
      </p:sp>
      <p:pic>
        <p:nvPicPr>
          <p:cNvPr id="11" name="Imagen 10">
            <a:extLst>
              <a:ext uri="{FF2B5EF4-FFF2-40B4-BE49-F238E27FC236}">
                <a16:creationId xmlns:a16="http://schemas.microsoft.com/office/drawing/2014/main" xmlns="" id="{B8571E2C-B3FD-4DFB-93E3-9D419D923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12855"/>
            <a:ext cx="1402038" cy="1882548"/>
          </a:xfrm>
          <a:prstGeom prst="rect">
            <a:avLst/>
          </a:prstGeom>
        </p:spPr>
      </p:pic>
      <p:pic>
        <p:nvPicPr>
          <p:cNvPr id="17" name="Imagen 16">
            <a:extLst>
              <a:ext uri="{FF2B5EF4-FFF2-40B4-BE49-F238E27FC236}">
                <a16:creationId xmlns:a16="http://schemas.microsoft.com/office/drawing/2014/main" xmlns="" id="{15D1385F-7261-4DC7-8604-302E3D138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410337" y="74511"/>
            <a:ext cx="1771938" cy="2623026"/>
          </a:xfrm>
          <a:prstGeom prst="rect">
            <a:avLst/>
          </a:prstGeom>
        </p:spPr>
      </p:pic>
      <p:pic>
        <p:nvPicPr>
          <p:cNvPr id="7" name="Imagen 6">
            <a:extLst>
              <a:ext uri="{FF2B5EF4-FFF2-40B4-BE49-F238E27FC236}">
                <a16:creationId xmlns:a16="http://schemas.microsoft.com/office/drawing/2014/main" xmlns="" id="{89500792-917B-46F1-BFD6-264DB26257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4303" y="2418104"/>
            <a:ext cx="792482" cy="899162"/>
          </a:xfrm>
          <a:prstGeom prst="rect">
            <a:avLst/>
          </a:prstGeom>
        </p:spPr>
      </p:pic>
      <p:pic>
        <p:nvPicPr>
          <p:cNvPr id="10" name="Imagen 9">
            <a:extLst>
              <a:ext uri="{FF2B5EF4-FFF2-40B4-BE49-F238E27FC236}">
                <a16:creationId xmlns:a16="http://schemas.microsoft.com/office/drawing/2014/main" xmlns="" id="{652644D5-0B2E-4A34-8015-237CA98FBF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0191" y="6060836"/>
            <a:ext cx="494718" cy="561315"/>
          </a:xfrm>
          <a:prstGeom prst="rect">
            <a:avLst/>
          </a:prstGeom>
        </p:spPr>
      </p:pic>
      <p:sp>
        <p:nvSpPr>
          <p:cNvPr id="19" name="Rectángulo 18">
            <a:extLst>
              <a:ext uri="{FF2B5EF4-FFF2-40B4-BE49-F238E27FC236}">
                <a16:creationId xmlns:a16="http://schemas.microsoft.com/office/drawing/2014/main" xmlns="" id="{58900964-D157-4CC5-A2ED-B02901BEE6FD}"/>
              </a:ext>
            </a:extLst>
          </p:cNvPr>
          <p:cNvSpPr/>
          <p:nvPr/>
        </p:nvSpPr>
        <p:spPr>
          <a:xfrm>
            <a:off x="3259435" y="4125509"/>
            <a:ext cx="5277998" cy="830997"/>
          </a:xfrm>
          <a:prstGeom prst="rect">
            <a:avLst/>
          </a:prstGeom>
        </p:spPr>
        <p:txBody>
          <a:bodyPr wrap="square">
            <a:spAutoFit/>
          </a:bodyPr>
          <a:lstStyle/>
          <a:p>
            <a:pPr algn="ctr"/>
            <a:r>
              <a:rPr lang="ca-ES" sz="1600" dirty="0">
                <a:solidFill>
                  <a:srgbClr val="197363"/>
                </a:solidFill>
                <a:latin typeface="Lato-Bold"/>
              </a:rPr>
              <a:t>SANED és una empresa que ofereix una alternativa gourmet d’alta qualitat per aquells centres que vulguin fer del seu menjador un valor diferencial.</a:t>
            </a:r>
            <a:endParaRPr lang="ca-ES" sz="4400" dirty="0">
              <a:solidFill>
                <a:srgbClr val="197363"/>
              </a:solidFill>
            </a:endParaRPr>
          </a:p>
        </p:txBody>
      </p:sp>
      <p:sp>
        <p:nvSpPr>
          <p:cNvPr id="20" name="CuadroTexto 19">
            <a:extLst>
              <a:ext uri="{FF2B5EF4-FFF2-40B4-BE49-F238E27FC236}">
                <a16:creationId xmlns:a16="http://schemas.microsoft.com/office/drawing/2014/main" xmlns="" id="{0573E6B9-48FC-408D-AC85-EEB6D3A23DDC}"/>
              </a:ext>
            </a:extLst>
          </p:cNvPr>
          <p:cNvSpPr txBox="1"/>
          <p:nvPr/>
        </p:nvSpPr>
        <p:spPr>
          <a:xfrm>
            <a:off x="3766236" y="3665640"/>
            <a:ext cx="4224233" cy="369332"/>
          </a:xfrm>
          <a:prstGeom prst="rect">
            <a:avLst/>
          </a:prstGeom>
          <a:noFill/>
        </p:spPr>
        <p:txBody>
          <a:bodyPr wrap="none" rtlCol="0">
            <a:spAutoFit/>
          </a:bodyPr>
          <a:lstStyle/>
          <a:p>
            <a:r>
              <a:rPr lang="ca-ES" dirty="0">
                <a:solidFill>
                  <a:schemeClr val="tx1">
                    <a:lumMod val="65000"/>
                    <a:lumOff val="35000"/>
                  </a:schemeClr>
                </a:solidFill>
              </a:rPr>
              <a:t>………………………………………………………………….</a:t>
            </a:r>
          </a:p>
        </p:txBody>
      </p:sp>
    </p:spTree>
    <p:extLst>
      <p:ext uri="{BB962C8B-B14F-4D97-AF65-F5344CB8AC3E}">
        <p14:creationId xmlns:p14="http://schemas.microsoft.com/office/powerpoint/2010/main" val="25106875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p:nvPr/>
        </p:nvSpPr>
        <p:spPr>
          <a:xfrm>
            <a:off x="5580120" y="535259"/>
            <a:ext cx="6100764" cy="379591"/>
          </a:xfrm>
          <a:prstGeom prst="rect">
            <a:avLst/>
          </a:prstGeom>
          <a:noFill/>
        </p:spPr>
        <p:txBody>
          <a:bodyPr wrap="square" rtlCol="0">
            <a:spAutoFit/>
          </a:bodyPr>
          <a:lstStyle/>
          <a:p>
            <a:r>
              <a:rPr lang="ca-ES" sz="2800" baseline="30000" dirty="0">
                <a:solidFill>
                  <a:schemeClr val="bg1"/>
                </a:solidFill>
                <a:latin typeface="Futura Medium" charset="0"/>
                <a:ea typeface="Futura Medium" charset="0"/>
                <a:cs typeface="Futura Medium" charset="0"/>
              </a:rPr>
              <a:t>CASO CLÍNICO I XXXXX </a:t>
            </a:r>
            <a:r>
              <a:rPr lang="ca-ES" sz="2800" baseline="30000" dirty="0" smtClean="0">
                <a:solidFill>
                  <a:schemeClr val="bg1"/>
                </a:solidFill>
                <a:latin typeface="Futura Medium" charset="0"/>
                <a:ea typeface="Futura Medium" charset="0"/>
                <a:cs typeface="Futura Medium" charset="0"/>
              </a:rPr>
              <a:t>XXXXXXX </a:t>
            </a:r>
            <a:r>
              <a:rPr lang="ca-ES" sz="2800" baseline="30000" dirty="0">
                <a:solidFill>
                  <a:schemeClr val="bg1"/>
                </a:solidFill>
                <a:latin typeface="Futura Medium" charset="0"/>
                <a:ea typeface="Futura Medium" charset="0"/>
                <a:cs typeface="Futura Medium" charset="0"/>
              </a:rPr>
              <a:t>XXXXXX</a:t>
            </a:r>
          </a:p>
        </p:txBody>
      </p:sp>
      <p:sp>
        <p:nvSpPr>
          <p:cNvPr id="2" name="Rectangle 2">
            <a:extLst>
              <a:ext uri="{FF2B5EF4-FFF2-40B4-BE49-F238E27FC236}">
                <a16:creationId xmlns:a16="http://schemas.microsoft.com/office/drawing/2014/main" xmlns="" id="{3C5CC604-50CB-4B8F-B7D1-D773DB24D6E6}"/>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a-ES" dirty="0"/>
          </a:p>
        </p:txBody>
      </p:sp>
      <p:sp>
        <p:nvSpPr>
          <p:cNvPr id="12" name="TextBox 2">
            <a:extLst>
              <a:ext uri="{FF2B5EF4-FFF2-40B4-BE49-F238E27FC236}">
                <a16:creationId xmlns:a16="http://schemas.microsoft.com/office/drawing/2014/main" xmlns="" id="{EB38C6B2-1763-44AC-A3BB-05A2489E6F59}"/>
              </a:ext>
            </a:extLst>
          </p:cNvPr>
          <p:cNvSpPr txBox="1"/>
          <p:nvPr/>
        </p:nvSpPr>
        <p:spPr>
          <a:xfrm>
            <a:off x="1117288" y="2072110"/>
            <a:ext cx="9851878" cy="307777"/>
          </a:xfrm>
          <a:prstGeom prst="rect">
            <a:avLst/>
          </a:prstGeom>
          <a:noFill/>
        </p:spPr>
        <p:txBody>
          <a:bodyPr wrap="square" rtlCol="0">
            <a:spAutoFit/>
          </a:bodyPr>
          <a:lstStyle/>
          <a:p>
            <a:r>
              <a:rPr lang="ca-ES" sz="1400" b="1" spc="300" baseline="30000" dirty="0">
                <a:solidFill>
                  <a:srgbClr val="008376"/>
                </a:solidFill>
                <a:latin typeface="Lato" panose="020F0502020204030203" pitchFamily="34" charset="77"/>
                <a:ea typeface="Futura Medium" charset="0"/>
                <a:cs typeface="Futura Medium" charset="0"/>
              </a:rPr>
              <a:t>ORGANITZACIÓ HORÀRIA DEL CURS </a:t>
            </a:r>
            <a:r>
              <a:rPr lang="ca-ES" sz="1400" b="1" spc="300" baseline="30000" dirty="0" smtClean="0">
                <a:solidFill>
                  <a:srgbClr val="008376"/>
                </a:solidFill>
                <a:latin typeface="Lato" panose="020F0502020204030203" pitchFamily="34" charset="77"/>
                <a:ea typeface="Futura Medium" charset="0"/>
                <a:cs typeface="Futura Medium" charset="0"/>
              </a:rPr>
              <a:t>-1r </a:t>
            </a:r>
            <a:r>
              <a:rPr lang="ca-ES" sz="1400" b="1" i="1" spc="300" baseline="30000" dirty="0" smtClean="0">
                <a:solidFill>
                  <a:srgbClr val="008376"/>
                </a:solidFill>
                <a:latin typeface="Lato" panose="020F0502020204030203" pitchFamily="34" charset="77"/>
                <a:ea typeface="Futura Medium" charset="0"/>
                <a:cs typeface="Futura Medium" charset="0"/>
              </a:rPr>
              <a:t>TORN </a:t>
            </a:r>
            <a:r>
              <a:rPr lang="ca-ES" sz="1400" b="1" i="1" spc="300" baseline="30000" dirty="0">
                <a:solidFill>
                  <a:srgbClr val="008376"/>
                </a:solidFill>
                <a:latin typeface="Lato" panose="020F0502020204030203" pitchFamily="34" charset="77"/>
                <a:ea typeface="Futura Medium" charset="0"/>
                <a:cs typeface="Futura Medium" charset="0"/>
              </a:rPr>
              <a:t>D’EDUCACIÓ INFANTIL </a:t>
            </a:r>
            <a:r>
              <a:rPr lang="ca-ES" sz="1400" b="1" i="1" spc="300" baseline="30000" dirty="0" smtClean="0">
                <a:solidFill>
                  <a:srgbClr val="008376"/>
                </a:solidFill>
                <a:latin typeface="Lato" panose="020F0502020204030203" pitchFamily="34" charset="77"/>
                <a:ea typeface="Futura Medium" charset="0"/>
                <a:cs typeface="Futura Medium" charset="0"/>
              </a:rPr>
              <a:t>i</a:t>
            </a:r>
            <a:r>
              <a:rPr lang="ca-ES" sz="1050" b="1" i="1" spc="300" dirty="0" smtClean="0">
                <a:solidFill>
                  <a:srgbClr val="008376"/>
                </a:solidFill>
                <a:latin typeface="Lato" panose="020F0502020204030203" pitchFamily="34" charset="77"/>
                <a:ea typeface="Futura Medium" charset="0"/>
                <a:cs typeface="Futura Medium" charset="0"/>
              </a:rPr>
              <a:t> 1r 2n i 3r</a:t>
            </a:r>
            <a:r>
              <a:rPr lang="ca-ES" sz="1050" b="1" i="1" spc="300" baseline="30000" dirty="0" smtClean="0">
                <a:solidFill>
                  <a:srgbClr val="008376"/>
                </a:solidFill>
                <a:latin typeface="Lato" panose="020F0502020204030203" pitchFamily="34" charset="77"/>
                <a:ea typeface="Futura Medium" charset="0"/>
                <a:cs typeface="Futura Medium" charset="0"/>
              </a:rPr>
              <a:t>- </a:t>
            </a:r>
            <a:r>
              <a:rPr lang="ca-ES" sz="1400" b="1" i="1" spc="300" baseline="30000" dirty="0" smtClean="0">
                <a:solidFill>
                  <a:srgbClr val="008376"/>
                </a:solidFill>
                <a:latin typeface="Lato" panose="020F0502020204030203" pitchFamily="34" charset="77"/>
                <a:ea typeface="Futura Medium" charset="0"/>
                <a:cs typeface="Futura Medium" charset="0"/>
              </a:rPr>
              <a:t>QUOTIDIÀ</a:t>
            </a:r>
            <a:r>
              <a:rPr lang="ca-ES" sz="1400" b="1" i="1" spc="300" dirty="0" smtClean="0">
                <a:solidFill>
                  <a:srgbClr val="008376"/>
                </a:solidFill>
                <a:latin typeface="Lato" panose="020F0502020204030203" pitchFamily="34" charset="77"/>
                <a:ea typeface="Futura Medium" charset="0"/>
                <a:cs typeface="Futura Medium" charset="0"/>
              </a:rPr>
              <a:t>  </a:t>
            </a:r>
            <a:r>
              <a:rPr lang="ca-ES" sz="1400" b="1" i="1" spc="300" baseline="30000" dirty="0" smtClean="0">
                <a:solidFill>
                  <a:srgbClr val="008376"/>
                </a:solidFill>
                <a:latin typeface="Lato" panose="020F0502020204030203" pitchFamily="34" charset="77"/>
                <a:ea typeface="Futura Medium" charset="0"/>
                <a:cs typeface="Futura Medium" charset="0"/>
              </a:rPr>
              <a:t>(HORARI DE 12’30h</a:t>
            </a:r>
            <a:r>
              <a:rPr lang="ca-ES" sz="1400" b="1" i="1" spc="300" dirty="0" smtClean="0">
                <a:solidFill>
                  <a:srgbClr val="008376"/>
                </a:solidFill>
                <a:latin typeface="Lato" panose="020F0502020204030203" pitchFamily="34" charset="77"/>
                <a:ea typeface="Futura Medium" charset="0"/>
                <a:cs typeface="Futura Medium" charset="0"/>
              </a:rPr>
              <a:t> </a:t>
            </a:r>
            <a:r>
              <a:rPr lang="ca-ES" sz="1400" b="1" i="1" spc="300" baseline="30000" dirty="0">
                <a:solidFill>
                  <a:srgbClr val="008376"/>
                </a:solidFill>
                <a:latin typeface="Lato" panose="020F0502020204030203" pitchFamily="34" charset="77"/>
                <a:ea typeface="Futura Medium" charset="0"/>
                <a:cs typeface="Futura Medium" charset="0"/>
              </a:rPr>
              <a:t>a</a:t>
            </a:r>
            <a:r>
              <a:rPr lang="ca-ES" sz="1400" b="1" i="1" spc="300" baseline="30000" dirty="0" smtClean="0">
                <a:solidFill>
                  <a:srgbClr val="008376"/>
                </a:solidFill>
                <a:latin typeface="Lato" panose="020F0502020204030203" pitchFamily="34" charset="77"/>
                <a:ea typeface="Futura Medium" charset="0"/>
                <a:cs typeface="Futura Medium" charset="0"/>
              </a:rPr>
              <a:t> 15h)</a:t>
            </a:r>
            <a:endParaRPr lang="ca-ES" sz="1400" b="1" i="1" spc="300" baseline="30000" dirty="0">
              <a:solidFill>
                <a:srgbClr val="008376"/>
              </a:solidFill>
              <a:latin typeface="Lato" panose="020F0502020204030203" pitchFamily="34" charset="77"/>
              <a:ea typeface="Futura Medium" charset="0"/>
              <a:cs typeface="Futura Medium" charset="0"/>
            </a:endParaRPr>
          </a:p>
        </p:txBody>
      </p:sp>
      <p:sp>
        <p:nvSpPr>
          <p:cNvPr id="8" name="TextBox 1">
            <a:extLst>
              <a:ext uri="{FF2B5EF4-FFF2-40B4-BE49-F238E27FC236}">
                <a16:creationId xmlns:a16="http://schemas.microsoft.com/office/drawing/2014/main" xmlns="" id="{D5B6D548-EB9B-48F2-9AAA-2EBB9D5379ED}"/>
              </a:ext>
            </a:extLst>
          </p:cNvPr>
          <p:cNvSpPr txBox="1"/>
          <p:nvPr/>
        </p:nvSpPr>
        <p:spPr>
          <a:xfrm>
            <a:off x="1164886" y="819207"/>
            <a:ext cx="9851880" cy="276999"/>
          </a:xfrm>
          <a:prstGeom prst="rect">
            <a:avLst/>
          </a:prstGeom>
          <a:noFill/>
        </p:spPr>
        <p:txBody>
          <a:bodyPr wrap="square" rtlCol="0">
            <a:spAutoFit/>
          </a:bodyPr>
          <a:lstStyle/>
          <a:p>
            <a:pPr algn="ctr"/>
            <a:r>
              <a:rPr lang="ca-ES" b="1" spc="300" baseline="30000" dirty="0">
                <a:solidFill>
                  <a:srgbClr val="197363"/>
                </a:solidFill>
                <a:latin typeface="Lato Black" panose="020F0502020204030203" pitchFamily="34" charset="77"/>
                <a:ea typeface="Futura Medium" charset="0"/>
                <a:cs typeface="Futura Medium" charset="0"/>
              </a:rPr>
              <a:t>5.1. ORGANITZACIÓ</a:t>
            </a:r>
            <a:endParaRPr lang="ca-ES" spc="300" baseline="30000" dirty="0">
              <a:solidFill>
                <a:srgbClr val="197363"/>
              </a:solidFill>
              <a:latin typeface="Lato" panose="020F0502020204030203" pitchFamily="34" charset="77"/>
              <a:ea typeface="Futura Medium" charset="0"/>
              <a:cs typeface="Futura Medium" charset="0"/>
            </a:endParaRPr>
          </a:p>
        </p:txBody>
      </p:sp>
      <p:pic>
        <p:nvPicPr>
          <p:cNvPr id="5" name="Imagen 4"/>
          <p:cNvPicPr>
            <a:picLocks noChangeAspect="1"/>
          </p:cNvPicPr>
          <p:nvPr/>
        </p:nvPicPr>
        <p:blipFill>
          <a:blip r:embed="rId2"/>
          <a:stretch>
            <a:fillRect/>
          </a:stretch>
        </p:blipFill>
        <p:spPr>
          <a:xfrm>
            <a:off x="6489381" y="2826326"/>
            <a:ext cx="4969801" cy="3169229"/>
          </a:xfrm>
          <a:prstGeom prst="rect">
            <a:avLst/>
          </a:prstGeom>
        </p:spPr>
      </p:pic>
      <p:graphicFrame>
        <p:nvGraphicFramePr>
          <p:cNvPr id="7" name="Tabla 6"/>
          <p:cNvGraphicFramePr>
            <a:graphicFrameLocks noGrp="1"/>
          </p:cNvGraphicFramePr>
          <p:nvPr>
            <p:extLst>
              <p:ext uri="{D42A27DB-BD31-4B8C-83A1-F6EECF244321}">
                <p14:modId xmlns:p14="http://schemas.microsoft.com/office/powerpoint/2010/main" val="3015297189"/>
              </p:ext>
            </p:extLst>
          </p:nvPr>
        </p:nvGraphicFramePr>
        <p:xfrm>
          <a:off x="518727" y="2826326"/>
          <a:ext cx="5524500" cy="3609975"/>
        </p:xfrm>
        <a:graphic>
          <a:graphicData uri="http://schemas.openxmlformats.org/drawingml/2006/table">
            <a:tbl>
              <a:tblPr/>
              <a:tblGrid>
                <a:gridCol w="762000"/>
                <a:gridCol w="762000"/>
                <a:gridCol w="952500"/>
                <a:gridCol w="762000"/>
                <a:gridCol w="762000"/>
                <a:gridCol w="762000"/>
                <a:gridCol w="762000"/>
              </a:tblGrid>
              <a:tr h="552450">
                <a:tc>
                  <a:txBody>
                    <a:bodyPr/>
                    <a:lstStyle/>
                    <a:p>
                      <a:pPr algn="l" fontAlgn="b"/>
                      <a:endParaRPr lang="ca-ES" sz="11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FFFFFF"/>
                      </a:solidFill>
                      <a:prstDash val="solid"/>
                      <a:round/>
                      <a:headEnd type="none" w="med" len="med"/>
                      <a:tailEnd type="none" w="med" len="med"/>
                    </a:lnR>
                    <a:lnT>
                      <a:noFill/>
                    </a:lnT>
                    <a:lnB>
                      <a:noFill/>
                    </a:lnB>
                  </a:tcPr>
                </a:tc>
                <a:tc>
                  <a:txBody>
                    <a:bodyPr/>
                    <a:lstStyle/>
                    <a:p>
                      <a:pPr algn="ctr" rtl="0" fontAlgn="ctr"/>
                      <a:r>
                        <a:rPr lang="ca-ES" sz="1000" b="1" i="0" u="none" strike="noStrike">
                          <a:solidFill>
                            <a:srgbClr val="FFFFFF"/>
                          </a:solidFill>
                          <a:effectLst/>
                          <a:latin typeface="Lato" panose="020F0502020204030203"/>
                        </a:rPr>
                        <a:t>EDUCACIÓ INFANTIL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D6B5"/>
                    </a:solidFill>
                  </a:tcPr>
                </a:tc>
                <a:tc>
                  <a:txBody>
                    <a:bodyPr/>
                    <a:lstStyle/>
                    <a:p>
                      <a:pPr algn="ctr" rtl="0" fontAlgn="ctr"/>
                      <a:r>
                        <a:rPr lang="ca-ES" sz="1000" b="1" i="0" u="none" strike="noStrike">
                          <a:solidFill>
                            <a:srgbClr val="FFFFFF"/>
                          </a:solidFill>
                          <a:effectLst/>
                          <a:latin typeface="Lato" panose="020F0502020204030203"/>
                        </a:rPr>
                        <a:t>Dilluns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D6B5"/>
                    </a:solidFill>
                  </a:tcPr>
                </a:tc>
                <a:tc>
                  <a:txBody>
                    <a:bodyPr/>
                    <a:lstStyle/>
                    <a:p>
                      <a:pPr algn="ctr" rtl="0" fontAlgn="ctr"/>
                      <a:r>
                        <a:rPr lang="ca-ES" sz="1000" b="1" i="0" u="none" strike="noStrike">
                          <a:solidFill>
                            <a:srgbClr val="FFFFFF"/>
                          </a:solidFill>
                          <a:effectLst/>
                          <a:latin typeface="Lato" panose="020F0502020204030203"/>
                        </a:rPr>
                        <a:t>Dimarts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D6B5"/>
                    </a:solidFill>
                  </a:tcPr>
                </a:tc>
                <a:tc>
                  <a:txBody>
                    <a:bodyPr/>
                    <a:lstStyle/>
                    <a:p>
                      <a:pPr algn="ctr" rtl="0" fontAlgn="ctr"/>
                      <a:r>
                        <a:rPr lang="ca-ES" sz="1000" b="1" i="0" u="none" strike="noStrike">
                          <a:solidFill>
                            <a:srgbClr val="FFFFFF"/>
                          </a:solidFill>
                          <a:effectLst/>
                          <a:latin typeface="Lato" panose="020F0502020204030203"/>
                        </a:rPr>
                        <a:t>Dimecres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D6B5"/>
                    </a:solidFill>
                  </a:tcPr>
                </a:tc>
                <a:tc>
                  <a:txBody>
                    <a:bodyPr/>
                    <a:lstStyle/>
                    <a:p>
                      <a:pPr algn="ctr" rtl="0" fontAlgn="ctr"/>
                      <a:r>
                        <a:rPr lang="ca-ES" sz="1000" b="1" i="0" u="none" strike="noStrike">
                          <a:solidFill>
                            <a:srgbClr val="FFFFFF"/>
                          </a:solidFill>
                          <a:effectLst/>
                          <a:latin typeface="Lato" panose="020F0502020204030203"/>
                        </a:rPr>
                        <a:t>Dijous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D6B5"/>
                    </a:solidFill>
                  </a:tcPr>
                </a:tc>
                <a:tc>
                  <a:txBody>
                    <a:bodyPr/>
                    <a:lstStyle/>
                    <a:p>
                      <a:pPr algn="ctr" rtl="0" fontAlgn="ctr"/>
                      <a:r>
                        <a:rPr lang="ca-ES" sz="1100" b="1" i="0" u="none" strike="noStrike">
                          <a:solidFill>
                            <a:srgbClr val="FFFFFF"/>
                          </a:solidFill>
                          <a:effectLst/>
                          <a:latin typeface="Calibri" panose="020F0502020204030204" pitchFamily="34" charset="0"/>
                        </a:rPr>
                        <a:t>Divendres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D6B5"/>
                    </a:solidFill>
                  </a:tcPr>
                </a:tc>
              </a:tr>
              <a:tr h="342900">
                <a:tc>
                  <a:txBody>
                    <a:bodyPr/>
                    <a:lstStyle/>
                    <a:p>
                      <a:pPr algn="l" fontAlgn="b"/>
                      <a:endParaRPr lang="ca-ES" sz="11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FFFFFF"/>
                      </a:solidFill>
                      <a:prstDash val="solid"/>
                      <a:round/>
                      <a:headEnd type="none" w="med" len="med"/>
                      <a:tailEnd type="none" w="med" len="med"/>
                    </a:lnR>
                    <a:lnT>
                      <a:noFill/>
                    </a:lnT>
                    <a:lnB>
                      <a:noFill/>
                    </a:lnB>
                  </a:tcPr>
                </a:tc>
                <a:tc>
                  <a:txBody>
                    <a:bodyPr/>
                    <a:lstStyle/>
                    <a:p>
                      <a:pPr algn="ctr" rtl="0" fontAlgn="ctr"/>
                      <a:r>
                        <a:rPr lang="ca-ES" sz="1000" b="1" i="0" u="none" strike="noStrike">
                          <a:solidFill>
                            <a:srgbClr val="FFFFFF"/>
                          </a:solidFill>
                          <a:effectLst/>
                          <a:latin typeface="Lato" panose="020F0502020204030203"/>
                        </a:rPr>
                        <a:t>De 12'30h a 12'35h</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D6B5"/>
                    </a:solidFill>
                  </a:tcPr>
                </a:tc>
                <a:tc gridSpan="5">
                  <a:txBody>
                    <a:bodyPr/>
                    <a:lstStyle/>
                    <a:p>
                      <a:pPr algn="ctr" rtl="0" fontAlgn="ctr"/>
                      <a:r>
                        <a:rPr lang="ca-ES" sz="1000" b="0" i="0" u="none" strike="noStrike">
                          <a:solidFill>
                            <a:srgbClr val="000000"/>
                          </a:solidFill>
                          <a:effectLst/>
                          <a:latin typeface="Lato" panose="020F0502020204030203"/>
                        </a:rPr>
                        <a:t>Control nº nens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hMerge="1">
                  <a:txBody>
                    <a:bodyPr/>
                    <a:lstStyle/>
                    <a:p>
                      <a:endParaRPr lang="ca-ES"/>
                    </a:p>
                  </a:txBody>
                  <a:tcPr/>
                </a:tc>
                <a:tc hMerge="1">
                  <a:txBody>
                    <a:bodyPr/>
                    <a:lstStyle/>
                    <a:p>
                      <a:endParaRPr lang="ca-ES"/>
                    </a:p>
                  </a:txBody>
                  <a:tcPr/>
                </a:tc>
                <a:tc hMerge="1">
                  <a:txBody>
                    <a:bodyPr/>
                    <a:lstStyle/>
                    <a:p>
                      <a:endParaRPr lang="ca-ES"/>
                    </a:p>
                  </a:txBody>
                  <a:tcPr/>
                </a:tc>
                <a:tc hMerge="1">
                  <a:txBody>
                    <a:bodyPr/>
                    <a:lstStyle/>
                    <a:p>
                      <a:endParaRPr lang="ca-ES"/>
                    </a:p>
                  </a:txBody>
                  <a:tcPr/>
                </a:tc>
              </a:tr>
              <a:tr h="200025">
                <a:tc>
                  <a:txBody>
                    <a:bodyPr/>
                    <a:lstStyle/>
                    <a:p>
                      <a:pPr algn="l" fontAlgn="b"/>
                      <a:endParaRPr lang="ca-ES" sz="11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FFFFFF"/>
                      </a:solidFill>
                      <a:prstDash val="solid"/>
                      <a:round/>
                      <a:headEnd type="none" w="med" len="med"/>
                      <a:tailEnd type="none" w="med" len="med"/>
                    </a:lnR>
                    <a:lnT>
                      <a:noFill/>
                    </a:lnT>
                    <a:lnB>
                      <a:noFill/>
                    </a:lnB>
                  </a:tcPr>
                </a:tc>
                <a:tc>
                  <a:txBody>
                    <a:bodyPr/>
                    <a:lstStyle/>
                    <a:p>
                      <a:pPr algn="ctr" rtl="0" fontAlgn="ctr"/>
                      <a:r>
                        <a:rPr lang="ca-ES" sz="1000" b="1" i="0" u="none" strike="noStrike">
                          <a:solidFill>
                            <a:srgbClr val="FFFFFF"/>
                          </a:solidFill>
                          <a:effectLst/>
                          <a:latin typeface="Lato" panose="020F0502020204030203"/>
                        </a:rPr>
                        <a:t>12'35h</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D6B5"/>
                    </a:solidFill>
                  </a:tcPr>
                </a:tc>
                <a:tc gridSpan="5">
                  <a:txBody>
                    <a:bodyPr/>
                    <a:lstStyle/>
                    <a:p>
                      <a:pPr algn="ctr" rtl="0" fontAlgn="ctr"/>
                      <a:r>
                        <a:rPr lang="ca-ES" sz="1000" b="0" i="0" u="none" strike="noStrike">
                          <a:solidFill>
                            <a:srgbClr val="000000"/>
                          </a:solidFill>
                          <a:effectLst/>
                          <a:latin typeface="Lato" panose="020F0502020204030203"/>
                        </a:rPr>
                        <a:t>Hàbits d’Higiene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hMerge="1">
                  <a:txBody>
                    <a:bodyPr/>
                    <a:lstStyle/>
                    <a:p>
                      <a:endParaRPr lang="ca-ES"/>
                    </a:p>
                  </a:txBody>
                  <a:tcPr/>
                </a:tc>
                <a:tc hMerge="1">
                  <a:txBody>
                    <a:bodyPr/>
                    <a:lstStyle/>
                    <a:p>
                      <a:endParaRPr lang="ca-ES"/>
                    </a:p>
                  </a:txBody>
                  <a:tcPr/>
                </a:tc>
                <a:tc hMerge="1">
                  <a:txBody>
                    <a:bodyPr/>
                    <a:lstStyle/>
                    <a:p>
                      <a:endParaRPr lang="ca-ES"/>
                    </a:p>
                  </a:txBody>
                  <a:tcPr/>
                </a:tc>
                <a:tc hMerge="1">
                  <a:txBody>
                    <a:bodyPr/>
                    <a:lstStyle/>
                    <a:p>
                      <a:endParaRPr lang="ca-ES"/>
                    </a:p>
                  </a:txBody>
                  <a:tcPr/>
                </a:tc>
              </a:tr>
              <a:tr h="447675">
                <a:tc>
                  <a:txBody>
                    <a:bodyPr/>
                    <a:lstStyle/>
                    <a:p>
                      <a:pPr algn="l" fontAlgn="b"/>
                      <a:endParaRPr lang="ca-ES" sz="11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FFFFFF"/>
                      </a:solidFill>
                      <a:prstDash val="solid"/>
                      <a:round/>
                      <a:headEnd type="none" w="med" len="med"/>
                      <a:tailEnd type="none" w="med" len="med"/>
                    </a:lnR>
                    <a:lnT>
                      <a:noFill/>
                    </a:lnT>
                    <a:lnB>
                      <a:noFill/>
                    </a:lnB>
                  </a:tcPr>
                </a:tc>
                <a:tc>
                  <a:txBody>
                    <a:bodyPr/>
                    <a:lstStyle/>
                    <a:p>
                      <a:pPr algn="ctr" rtl="0" fontAlgn="ctr"/>
                      <a:r>
                        <a:rPr lang="ca-ES" sz="1000" b="1" i="0" u="none" strike="noStrike">
                          <a:solidFill>
                            <a:srgbClr val="FFFFFF"/>
                          </a:solidFill>
                          <a:effectLst/>
                          <a:latin typeface="Lato" panose="020F0502020204030203"/>
                        </a:rPr>
                        <a:t>De 12'45 a 13'45h</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D6B5"/>
                    </a:solidFill>
                  </a:tcPr>
                </a:tc>
                <a:tc gridSpan="5">
                  <a:txBody>
                    <a:bodyPr/>
                    <a:lstStyle/>
                    <a:p>
                      <a:pPr algn="ctr" rtl="0" fontAlgn="ctr"/>
                      <a:r>
                        <a:rPr lang="ca-ES" sz="1000" b="1" i="0" u="none" strike="noStrike">
                          <a:solidFill>
                            <a:srgbClr val="FFFFFF"/>
                          </a:solidFill>
                          <a:effectLst/>
                          <a:latin typeface="Lato" panose="020F0502020204030203"/>
                        </a:rPr>
                        <a:t>DINAR A L'AULA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97363"/>
                    </a:solidFill>
                  </a:tcPr>
                </a:tc>
                <a:tc hMerge="1">
                  <a:txBody>
                    <a:bodyPr/>
                    <a:lstStyle/>
                    <a:p>
                      <a:endParaRPr lang="ca-ES"/>
                    </a:p>
                  </a:txBody>
                  <a:tcPr/>
                </a:tc>
                <a:tc hMerge="1">
                  <a:txBody>
                    <a:bodyPr/>
                    <a:lstStyle/>
                    <a:p>
                      <a:endParaRPr lang="ca-ES"/>
                    </a:p>
                  </a:txBody>
                  <a:tcPr/>
                </a:tc>
                <a:tc hMerge="1">
                  <a:txBody>
                    <a:bodyPr/>
                    <a:lstStyle/>
                    <a:p>
                      <a:endParaRPr lang="ca-ES"/>
                    </a:p>
                  </a:txBody>
                  <a:tcPr/>
                </a:tc>
                <a:tc hMerge="1">
                  <a:txBody>
                    <a:bodyPr/>
                    <a:lstStyle/>
                    <a:p>
                      <a:endParaRPr lang="ca-ES"/>
                    </a:p>
                  </a:txBody>
                  <a:tcPr/>
                </a:tc>
              </a:tr>
              <a:tr h="495300">
                <a:tc>
                  <a:txBody>
                    <a:bodyPr/>
                    <a:lstStyle/>
                    <a:p>
                      <a:pPr algn="l" fontAlgn="b"/>
                      <a:endParaRPr lang="ca-ES" sz="11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FFFFFF"/>
                      </a:solidFill>
                      <a:prstDash val="solid"/>
                      <a:round/>
                      <a:headEnd type="none" w="med" len="med"/>
                      <a:tailEnd type="none" w="med" len="med"/>
                    </a:lnR>
                    <a:lnT>
                      <a:noFill/>
                    </a:lnT>
                    <a:lnB>
                      <a:noFill/>
                    </a:lnB>
                  </a:tcPr>
                </a:tc>
                <a:tc>
                  <a:txBody>
                    <a:bodyPr/>
                    <a:lstStyle/>
                    <a:p>
                      <a:pPr algn="l" fontAlgn="b"/>
                      <a:r>
                        <a:rPr lang="ca-ES" sz="1000" b="1" i="0" u="none" strike="noStrike">
                          <a:solidFill>
                            <a:srgbClr val="FFFFFF"/>
                          </a:solidFill>
                          <a:effectLst/>
                          <a:latin typeface="Lato" panose="020F0502020204030203"/>
                        </a:rPr>
                        <a:t>De 13'45h a  14'45h</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D6B5"/>
                    </a:solidFill>
                  </a:tcPr>
                </a:tc>
                <a:tc gridSpan="5">
                  <a:txBody>
                    <a:bodyPr/>
                    <a:lstStyle/>
                    <a:p>
                      <a:pPr algn="ctr" rtl="0" fontAlgn="ctr"/>
                      <a:r>
                        <a:rPr lang="ca-ES" sz="1000" b="0" i="0" u="none" strike="noStrike">
                          <a:solidFill>
                            <a:srgbClr val="000000"/>
                          </a:solidFill>
                          <a:effectLst/>
                          <a:latin typeface="Lato" panose="020F0502020204030203"/>
                        </a:rPr>
                        <a:t>Migdiada (P3)</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D9D9D9"/>
                    </a:solidFill>
                  </a:tcPr>
                </a:tc>
                <a:tc hMerge="1">
                  <a:txBody>
                    <a:bodyPr/>
                    <a:lstStyle/>
                    <a:p>
                      <a:endParaRPr lang="ca-ES"/>
                    </a:p>
                  </a:txBody>
                  <a:tcPr/>
                </a:tc>
                <a:tc hMerge="1">
                  <a:txBody>
                    <a:bodyPr/>
                    <a:lstStyle/>
                    <a:p>
                      <a:endParaRPr lang="ca-ES"/>
                    </a:p>
                  </a:txBody>
                  <a:tcPr/>
                </a:tc>
                <a:tc hMerge="1">
                  <a:txBody>
                    <a:bodyPr/>
                    <a:lstStyle/>
                    <a:p>
                      <a:endParaRPr lang="ca-ES"/>
                    </a:p>
                  </a:txBody>
                  <a:tcPr/>
                </a:tc>
                <a:tc hMerge="1">
                  <a:txBody>
                    <a:bodyPr/>
                    <a:lstStyle/>
                    <a:p>
                      <a:endParaRPr lang="ca-ES"/>
                    </a:p>
                  </a:txBody>
                  <a:tcPr/>
                </a:tc>
              </a:tr>
              <a:tr h="438150">
                <a:tc>
                  <a:txBody>
                    <a:bodyPr/>
                    <a:lstStyle/>
                    <a:p>
                      <a:pPr algn="l" fontAlgn="b"/>
                      <a:endParaRPr lang="ca-ES" sz="11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FFFFFF"/>
                      </a:solidFill>
                      <a:prstDash val="solid"/>
                      <a:round/>
                      <a:headEnd type="none" w="med" len="med"/>
                      <a:tailEnd type="none" w="med" len="med"/>
                    </a:lnR>
                    <a:lnT>
                      <a:noFill/>
                    </a:lnT>
                    <a:lnB>
                      <a:noFill/>
                    </a:lnB>
                  </a:tcPr>
                </a:tc>
                <a:tc>
                  <a:txBody>
                    <a:bodyPr/>
                    <a:lstStyle/>
                    <a:p>
                      <a:pPr algn="l" fontAlgn="b"/>
                      <a:r>
                        <a:rPr lang="ca-ES" sz="1000" b="1" i="0" u="none" strike="noStrike">
                          <a:solidFill>
                            <a:srgbClr val="FFFFFF"/>
                          </a:solidFill>
                          <a:effectLst/>
                          <a:latin typeface="Lato" panose="020F0502020204030203"/>
                        </a:rPr>
                        <a:t>De 13'45h a 14'45h</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D6B5"/>
                    </a:solidFill>
                  </a:tcPr>
                </a:tc>
                <a:tc gridSpan="5">
                  <a:txBody>
                    <a:bodyPr/>
                    <a:lstStyle/>
                    <a:p>
                      <a:pPr algn="ctr" rtl="0" fontAlgn="ctr"/>
                      <a:r>
                        <a:rPr lang="ca-ES" sz="1000" b="0" i="0" u="none" strike="noStrike">
                          <a:solidFill>
                            <a:srgbClr val="000000"/>
                          </a:solidFill>
                          <a:effectLst/>
                          <a:latin typeface="Lato" panose="020F0502020204030203"/>
                        </a:rPr>
                        <a:t>Temps lliure – lleure dirigit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9D9D9"/>
                    </a:solidFill>
                  </a:tcPr>
                </a:tc>
                <a:tc hMerge="1">
                  <a:txBody>
                    <a:bodyPr/>
                    <a:lstStyle/>
                    <a:p>
                      <a:endParaRPr lang="ca-ES"/>
                    </a:p>
                  </a:txBody>
                  <a:tcPr/>
                </a:tc>
                <a:tc hMerge="1">
                  <a:txBody>
                    <a:bodyPr/>
                    <a:lstStyle/>
                    <a:p>
                      <a:endParaRPr lang="ca-ES"/>
                    </a:p>
                  </a:txBody>
                  <a:tcPr/>
                </a:tc>
                <a:tc hMerge="1">
                  <a:txBody>
                    <a:bodyPr/>
                    <a:lstStyle/>
                    <a:p>
                      <a:endParaRPr lang="ca-ES"/>
                    </a:p>
                  </a:txBody>
                  <a:tcPr/>
                </a:tc>
                <a:tc hMerge="1">
                  <a:txBody>
                    <a:bodyPr/>
                    <a:lstStyle/>
                    <a:p>
                      <a:endParaRPr lang="ca-ES"/>
                    </a:p>
                  </a:txBody>
                  <a:tcPr/>
                </a:tc>
              </a:tr>
              <a:tr h="523875">
                <a:tc>
                  <a:txBody>
                    <a:bodyPr/>
                    <a:lstStyle/>
                    <a:p>
                      <a:pPr algn="l" fontAlgn="b"/>
                      <a:endParaRPr lang="ca-ES" sz="11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FFFFFF"/>
                      </a:solidFill>
                      <a:prstDash val="solid"/>
                      <a:round/>
                      <a:headEnd type="none" w="med" len="med"/>
                      <a:tailEnd type="none" w="med" len="med"/>
                    </a:lnR>
                    <a:lnT>
                      <a:noFill/>
                    </a:lnT>
                    <a:lnB>
                      <a:noFill/>
                    </a:lnB>
                  </a:tcPr>
                </a:tc>
                <a:tc>
                  <a:txBody>
                    <a:bodyPr/>
                    <a:lstStyle/>
                    <a:p>
                      <a:pPr algn="l" fontAlgn="b"/>
                      <a:r>
                        <a:rPr lang="ca-ES" sz="1000" b="1" i="0" u="none" strike="noStrike">
                          <a:solidFill>
                            <a:srgbClr val="FFFFFF"/>
                          </a:solidFill>
                          <a:effectLst/>
                          <a:latin typeface="Lato" panose="020F0502020204030203"/>
                        </a:rPr>
                        <a:t>De 14'45h a 14'55h</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D6B5"/>
                    </a:solidFill>
                  </a:tcPr>
                </a:tc>
                <a:tc gridSpan="5">
                  <a:txBody>
                    <a:bodyPr/>
                    <a:lstStyle/>
                    <a:p>
                      <a:pPr algn="ctr" rtl="0" fontAlgn="ctr"/>
                      <a:r>
                        <a:rPr lang="ca-ES" sz="1000" b="0" i="0" u="none" strike="noStrike">
                          <a:solidFill>
                            <a:srgbClr val="000000"/>
                          </a:solidFill>
                          <a:effectLst/>
                          <a:latin typeface="Lato" panose="020F0502020204030203"/>
                        </a:rPr>
                        <a:t>Recollir/ Hàbits d’higiene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hMerge="1">
                  <a:txBody>
                    <a:bodyPr/>
                    <a:lstStyle/>
                    <a:p>
                      <a:endParaRPr lang="ca-ES"/>
                    </a:p>
                  </a:txBody>
                  <a:tcPr/>
                </a:tc>
                <a:tc hMerge="1">
                  <a:txBody>
                    <a:bodyPr/>
                    <a:lstStyle/>
                    <a:p>
                      <a:endParaRPr lang="ca-ES"/>
                    </a:p>
                  </a:txBody>
                  <a:tcPr/>
                </a:tc>
                <a:tc hMerge="1">
                  <a:txBody>
                    <a:bodyPr/>
                    <a:lstStyle/>
                    <a:p>
                      <a:endParaRPr lang="ca-ES"/>
                    </a:p>
                  </a:txBody>
                  <a:tcPr/>
                </a:tc>
                <a:tc hMerge="1">
                  <a:txBody>
                    <a:bodyPr/>
                    <a:lstStyle/>
                    <a:p>
                      <a:endParaRPr lang="ca-ES"/>
                    </a:p>
                  </a:txBody>
                  <a:tcPr/>
                </a:tc>
              </a:tr>
              <a:tr h="419100">
                <a:tc>
                  <a:txBody>
                    <a:bodyPr/>
                    <a:lstStyle/>
                    <a:p>
                      <a:pPr algn="l" fontAlgn="b"/>
                      <a:endParaRPr lang="ca-ES" sz="1100" b="0" i="0" u="none" strike="noStrike">
                        <a:solidFill>
                          <a:srgbClr val="000000"/>
                        </a:solidFill>
                        <a:effectLst/>
                        <a:latin typeface="Calibri" panose="020F0502020204030204" pitchFamily="34" charset="0"/>
                      </a:endParaRPr>
                    </a:p>
                  </a:txBody>
                  <a:tcPr marL="9525" marR="9525" marT="9525" marB="0" anchor="b">
                    <a:lnL>
                      <a:noFill/>
                    </a:lnL>
                    <a:lnR w="12700" cap="flat" cmpd="sng" algn="ctr">
                      <a:solidFill>
                        <a:srgbClr val="FFFFFF"/>
                      </a:solidFill>
                      <a:prstDash val="solid"/>
                      <a:round/>
                      <a:headEnd type="none" w="med" len="med"/>
                      <a:tailEnd type="none" w="med" len="med"/>
                    </a:lnR>
                    <a:lnT>
                      <a:noFill/>
                    </a:lnT>
                    <a:lnB>
                      <a:noFill/>
                    </a:lnB>
                  </a:tcPr>
                </a:tc>
                <a:tc>
                  <a:txBody>
                    <a:bodyPr/>
                    <a:lstStyle/>
                    <a:p>
                      <a:pPr algn="l" fontAlgn="b"/>
                      <a:r>
                        <a:rPr lang="ca-ES" sz="1000" b="1" i="0" u="none" strike="noStrike">
                          <a:solidFill>
                            <a:srgbClr val="FFFFFF"/>
                          </a:solidFill>
                          <a:effectLst/>
                          <a:latin typeface="Lato" panose="020F0502020204030203"/>
                        </a:rPr>
                        <a:t>15'00h</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D6B5"/>
                    </a:solidFill>
                  </a:tcPr>
                </a:tc>
                <a:tc gridSpan="5">
                  <a:txBody>
                    <a:bodyPr/>
                    <a:lstStyle/>
                    <a:p>
                      <a:pPr algn="ctr" rtl="0" fontAlgn="ctr"/>
                      <a:r>
                        <a:rPr lang="ca-ES" sz="1000" b="0" i="0" u="none" strike="noStrike">
                          <a:solidFill>
                            <a:srgbClr val="000000"/>
                          </a:solidFill>
                          <a:effectLst/>
                          <a:latin typeface="Lato" panose="020F0502020204030203"/>
                        </a:rPr>
                        <a:t>Entrar a l'aula</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hMerge="1">
                  <a:txBody>
                    <a:bodyPr/>
                    <a:lstStyle/>
                    <a:p>
                      <a:endParaRPr lang="ca-ES"/>
                    </a:p>
                  </a:txBody>
                  <a:tcPr/>
                </a:tc>
                <a:tc hMerge="1">
                  <a:txBody>
                    <a:bodyPr/>
                    <a:lstStyle/>
                    <a:p>
                      <a:endParaRPr lang="ca-ES"/>
                    </a:p>
                  </a:txBody>
                  <a:tcPr/>
                </a:tc>
                <a:tc hMerge="1">
                  <a:txBody>
                    <a:bodyPr/>
                    <a:lstStyle/>
                    <a:p>
                      <a:endParaRPr lang="ca-ES"/>
                    </a:p>
                  </a:txBody>
                  <a:tcPr/>
                </a:tc>
                <a:tc hMerge="1">
                  <a:txBody>
                    <a:bodyPr/>
                    <a:lstStyle/>
                    <a:p>
                      <a:endParaRPr lang="ca-ES"/>
                    </a:p>
                  </a:txBody>
                  <a:tcPr/>
                </a:tc>
              </a:tr>
              <a:tr h="190500">
                <a:tc>
                  <a:txBody>
                    <a:bodyPr/>
                    <a:lstStyle/>
                    <a:p>
                      <a:pPr algn="l" fontAlgn="b"/>
                      <a:endParaRPr lang="ca-E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ca-ES"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FFFFFF"/>
                      </a:solidFill>
                      <a:prstDash val="solid"/>
                      <a:round/>
                      <a:headEnd type="none" w="med" len="med"/>
                      <a:tailEnd type="none" w="med" len="med"/>
                    </a:lnT>
                    <a:lnB>
                      <a:noFill/>
                    </a:lnB>
                  </a:tcPr>
                </a:tc>
                <a:tc>
                  <a:txBody>
                    <a:bodyPr/>
                    <a:lstStyle/>
                    <a:p>
                      <a:pPr algn="l" fontAlgn="b"/>
                      <a:endParaRPr lang="ca-ES"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FFFFFF"/>
                      </a:solidFill>
                      <a:prstDash val="solid"/>
                      <a:round/>
                      <a:headEnd type="none" w="med" len="med"/>
                      <a:tailEnd type="none" w="med" len="med"/>
                    </a:lnT>
                    <a:lnB>
                      <a:noFill/>
                    </a:lnB>
                  </a:tcPr>
                </a:tc>
                <a:tc>
                  <a:txBody>
                    <a:bodyPr/>
                    <a:lstStyle/>
                    <a:p>
                      <a:pPr algn="l" fontAlgn="b"/>
                      <a:endParaRPr lang="ca-ES"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FFFFFF"/>
                      </a:solidFill>
                      <a:prstDash val="solid"/>
                      <a:round/>
                      <a:headEnd type="none" w="med" len="med"/>
                      <a:tailEnd type="none" w="med" len="med"/>
                    </a:lnT>
                    <a:lnB>
                      <a:noFill/>
                    </a:lnB>
                  </a:tcPr>
                </a:tc>
                <a:tc>
                  <a:txBody>
                    <a:bodyPr/>
                    <a:lstStyle/>
                    <a:p>
                      <a:pPr algn="l" fontAlgn="b"/>
                      <a:endParaRPr lang="ca-ES"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FFFFFF"/>
                      </a:solidFill>
                      <a:prstDash val="solid"/>
                      <a:round/>
                      <a:headEnd type="none" w="med" len="med"/>
                      <a:tailEnd type="none" w="med" len="med"/>
                    </a:lnT>
                    <a:lnB>
                      <a:noFill/>
                    </a:lnB>
                  </a:tcPr>
                </a:tc>
                <a:tc>
                  <a:txBody>
                    <a:bodyPr/>
                    <a:lstStyle/>
                    <a:p>
                      <a:pPr algn="l" fontAlgn="b"/>
                      <a:endParaRPr lang="ca-ES"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FFFFFF"/>
                      </a:solidFill>
                      <a:prstDash val="solid"/>
                      <a:round/>
                      <a:headEnd type="none" w="med" len="med"/>
                      <a:tailEnd type="none" w="med" len="med"/>
                    </a:lnT>
                    <a:lnB>
                      <a:noFill/>
                    </a:lnB>
                  </a:tcPr>
                </a:tc>
                <a:tc>
                  <a:txBody>
                    <a:bodyPr/>
                    <a:lstStyle/>
                    <a:p>
                      <a:pPr algn="l" fontAlgn="b"/>
                      <a:endParaRPr lang="ca-E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FFFFFF"/>
                      </a:solidFill>
                      <a:prstDash val="solid"/>
                      <a:round/>
                      <a:headEnd type="none" w="med" len="med"/>
                      <a:tailEnd type="none" w="med" len="med"/>
                    </a:lnT>
                    <a:lnB>
                      <a:noFill/>
                    </a:lnB>
                  </a:tcPr>
                </a:tc>
              </a:tr>
            </a:tbl>
          </a:graphicData>
        </a:graphic>
      </p:graphicFrame>
    </p:spTree>
    <p:extLst>
      <p:ext uri="{BB962C8B-B14F-4D97-AF65-F5344CB8AC3E}">
        <p14:creationId xmlns:p14="http://schemas.microsoft.com/office/powerpoint/2010/main" val="16134256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p:nvPr/>
        </p:nvSpPr>
        <p:spPr>
          <a:xfrm>
            <a:off x="5580120" y="535259"/>
            <a:ext cx="6100764" cy="379591"/>
          </a:xfrm>
          <a:prstGeom prst="rect">
            <a:avLst/>
          </a:prstGeom>
          <a:noFill/>
        </p:spPr>
        <p:txBody>
          <a:bodyPr wrap="square" rtlCol="0">
            <a:spAutoFit/>
          </a:bodyPr>
          <a:lstStyle/>
          <a:p>
            <a:r>
              <a:rPr lang="en-US" sz="2800" baseline="30000" dirty="0">
                <a:solidFill>
                  <a:schemeClr val="bg1"/>
                </a:solidFill>
                <a:latin typeface="Futura Medium" charset="0"/>
                <a:ea typeface="Futura Medium" charset="0"/>
                <a:cs typeface="Futura Medium" charset="0"/>
              </a:rPr>
              <a:t>CASO CL</a:t>
            </a:r>
            <a:r>
              <a:rPr lang="es-ES" sz="2800" baseline="30000" dirty="0">
                <a:solidFill>
                  <a:schemeClr val="bg1"/>
                </a:solidFill>
                <a:latin typeface="Futura Medium" charset="0"/>
                <a:ea typeface="Futura Medium" charset="0"/>
                <a:cs typeface="Futura Medium" charset="0"/>
              </a:rPr>
              <a:t>ÍNICO </a:t>
            </a:r>
            <a:r>
              <a:rPr lang="en-US" sz="2800" baseline="30000" dirty="0">
                <a:solidFill>
                  <a:schemeClr val="bg1"/>
                </a:solidFill>
                <a:latin typeface="Futura Medium" charset="0"/>
                <a:ea typeface="Futura Medium" charset="0"/>
                <a:cs typeface="Futura Medium" charset="0"/>
              </a:rPr>
              <a:t>I XXXXX XXXXX XX XXXXXX</a:t>
            </a:r>
          </a:p>
        </p:txBody>
      </p:sp>
      <p:sp>
        <p:nvSpPr>
          <p:cNvPr id="7" name="TextBox 1">
            <a:extLst>
              <a:ext uri="{FF2B5EF4-FFF2-40B4-BE49-F238E27FC236}">
                <a16:creationId xmlns:a16="http://schemas.microsoft.com/office/drawing/2014/main" xmlns="" id="{FC6A6ABB-F714-46F3-9761-EDD8B7046687}"/>
              </a:ext>
            </a:extLst>
          </p:cNvPr>
          <p:cNvSpPr txBox="1"/>
          <p:nvPr/>
        </p:nvSpPr>
        <p:spPr>
          <a:xfrm>
            <a:off x="1164886" y="541803"/>
            <a:ext cx="9851880" cy="256480"/>
          </a:xfrm>
          <a:prstGeom prst="rect">
            <a:avLst/>
          </a:prstGeom>
          <a:noFill/>
        </p:spPr>
        <p:txBody>
          <a:bodyPr wrap="square" rtlCol="0">
            <a:spAutoFit/>
          </a:bodyPr>
          <a:lstStyle/>
          <a:p>
            <a:pPr algn="ctr"/>
            <a:r>
              <a:rPr lang="es-ES" sz="1600" spc="300" baseline="30000" dirty="0">
                <a:latin typeface="Lato" panose="020F0502020204030203" pitchFamily="34" charset="77"/>
                <a:ea typeface="Futura Medium" charset="0"/>
                <a:cs typeface="Futura Medium" charset="0"/>
              </a:rPr>
              <a:t>PLA DE TREBALL ESCOLA MAS MARIA</a:t>
            </a:r>
          </a:p>
        </p:txBody>
      </p:sp>
      <p:sp>
        <p:nvSpPr>
          <p:cNvPr id="2" name="Rectangle 2">
            <a:extLst>
              <a:ext uri="{FF2B5EF4-FFF2-40B4-BE49-F238E27FC236}">
                <a16:creationId xmlns:a16="http://schemas.microsoft.com/office/drawing/2014/main" xmlns="" id="{3C5CC604-50CB-4B8F-B7D1-D773DB24D6E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sp>
        <p:nvSpPr>
          <p:cNvPr id="12" name="TextBox 2">
            <a:extLst>
              <a:ext uri="{FF2B5EF4-FFF2-40B4-BE49-F238E27FC236}">
                <a16:creationId xmlns:a16="http://schemas.microsoft.com/office/drawing/2014/main" xmlns="" id="{EB38C6B2-1763-44AC-A3BB-05A2489E6F59}"/>
              </a:ext>
            </a:extLst>
          </p:cNvPr>
          <p:cNvSpPr txBox="1"/>
          <p:nvPr/>
        </p:nvSpPr>
        <p:spPr>
          <a:xfrm>
            <a:off x="1117288" y="2072110"/>
            <a:ext cx="9851878" cy="256480"/>
          </a:xfrm>
          <a:prstGeom prst="rect">
            <a:avLst/>
          </a:prstGeom>
          <a:noFill/>
        </p:spPr>
        <p:txBody>
          <a:bodyPr wrap="square" rtlCol="0">
            <a:spAutoFit/>
          </a:bodyPr>
          <a:lstStyle/>
          <a:p>
            <a:r>
              <a:rPr lang="es-ES" sz="1400" b="1" spc="300" baseline="30000" dirty="0">
                <a:solidFill>
                  <a:srgbClr val="008376"/>
                </a:solidFill>
                <a:latin typeface="Lato" panose="020F0502020204030203" pitchFamily="34" charset="77"/>
                <a:ea typeface="Futura Medium" charset="0"/>
                <a:cs typeface="Futura Medium" charset="0"/>
              </a:rPr>
              <a:t>ORGANITZACIÓ HORÀRIA DEL CURS ------  </a:t>
            </a:r>
            <a:r>
              <a:rPr lang="es-ES" sz="1400" b="1" i="1" spc="300" baseline="30000" dirty="0">
                <a:solidFill>
                  <a:srgbClr val="008376"/>
                </a:solidFill>
                <a:latin typeface="Lato" panose="020F0502020204030203" pitchFamily="34" charset="77"/>
                <a:ea typeface="Futura Medium" charset="0"/>
                <a:cs typeface="Futura Medium" charset="0"/>
              </a:rPr>
              <a:t>2n TORN D’EDUCACIÓ PRIMÀRIA – QUOTIDIÀ </a:t>
            </a:r>
            <a:r>
              <a:rPr lang="es-ES" sz="1600" b="1" i="1" spc="300" baseline="30000" dirty="0">
                <a:solidFill>
                  <a:srgbClr val="008376"/>
                </a:solidFill>
                <a:latin typeface="Lato" panose="020F0502020204030203" pitchFamily="34" charset="77"/>
                <a:ea typeface="Futura Medium" charset="0"/>
                <a:cs typeface="Futura Medium" charset="0"/>
              </a:rPr>
              <a:t>(</a:t>
            </a:r>
            <a:r>
              <a:rPr lang="es-ES" sz="1600" b="1" i="1" spc="300" baseline="30000" dirty="0" smtClean="0">
                <a:solidFill>
                  <a:srgbClr val="008376"/>
                </a:solidFill>
                <a:latin typeface="Lato" panose="020F0502020204030203" pitchFamily="34" charset="77"/>
                <a:ea typeface="Futura Medium" charset="0"/>
                <a:cs typeface="Futura Medium" charset="0"/>
              </a:rPr>
              <a:t>HORARI: 12:30h </a:t>
            </a:r>
            <a:r>
              <a:rPr lang="es-ES" sz="1600" b="1" i="1" spc="300" baseline="30000" dirty="0">
                <a:solidFill>
                  <a:srgbClr val="008376"/>
                </a:solidFill>
                <a:latin typeface="Lato" panose="020F0502020204030203" pitchFamily="34" charset="77"/>
                <a:ea typeface="Futura Medium" charset="0"/>
                <a:cs typeface="Futura Medium" charset="0"/>
              </a:rPr>
              <a:t>a 15h)</a:t>
            </a:r>
          </a:p>
        </p:txBody>
      </p:sp>
      <p:sp>
        <p:nvSpPr>
          <p:cNvPr id="11" name="TextBox 1">
            <a:extLst>
              <a:ext uri="{FF2B5EF4-FFF2-40B4-BE49-F238E27FC236}">
                <a16:creationId xmlns:a16="http://schemas.microsoft.com/office/drawing/2014/main" xmlns="" id="{0CF153DB-43B8-420C-8B16-C0CA7A4E455A}"/>
              </a:ext>
            </a:extLst>
          </p:cNvPr>
          <p:cNvSpPr txBox="1"/>
          <p:nvPr/>
        </p:nvSpPr>
        <p:spPr>
          <a:xfrm>
            <a:off x="1164886" y="819207"/>
            <a:ext cx="9851880" cy="276999"/>
          </a:xfrm>
          <a:prstGeom prst="rect">
            <a:avLst/>
          </a:prstGeom>
          <a:noFill/>
        </p:spPr>
        <p:txBody>
          <a:bodyPr wrap="square" rtlCol="0">
            <a:spAutoFit/>
          </a:bodyPr>
          <a:lstStyle/>
          <a:p>
            <a:pPr algn="ctr"/>
            <a:r>
              <a:rPr lang="es-ES" b="1" spc="300" baseline="30000" dirty="0">
                <a:solidFill>
                  <a:srgbClr val="197363"/>
                </a:solidFill>
                <a:latin typeface="Lato Black" panose="020F0502020204030203" pitchFamily="34" charset="77"/>
                <a:ea typeface="Futura Medium" charset="0"/>
                <a:cs typeface="Futura Medium" charset="0"/>
              </a:rPr>
              <a:t>5.1. ORGANITZACIÓ</a:t>
            </a:r>
            <a:endParaRPr lang="es-ES" spc="300" baseline="30000" dirty="0">
              <a:solidFill>
                <a:srgbClr val="197363"/>
              </a:solidFill>
              <a:latin typeface="Lato" panose="020F0502020204030203" pitchFamily="34" charset="77"/>
              <a:ea typeface="Futura Medium" charset="0"/>
              <a:cs typeface="Futura Medium" charset="0"/>
            </a:endParaRPr>
          </a:p>
        </p:txBody>
      </p:sp>
      <p:pic>
        <p:nvPicPr>
          <p:cNvPr id="3" name="Imagen 2"/>
          <p:cNvPicPr>
            <a:picLocks noChangeAspect="1"/>
          </p:cNvPicPr>
          <p:nvPr/>
        </p:nvPicPr>
        <p:blipFill>
          <a:blip r:embed="rId2"/>
          <a:stretch>
            <a:fillRect/>
          </a:stretch>
        </p:blipFill>
        <p:spPr>
          <a:xfrm>
            <a:off x="2391663" y="2804633"/>
            <a:ext cx="5673436" cy="3128575"/>
          </a:xfrm>
          <a:prstGeom prst="rect">
            <a:avLst/>
          </a:prstGeom>
        </p:spPr>
      </p:pic>
    </p:spTree>
    <p:extLst>
      <p:ext uri="{BB962C8B-B14F-4D97-AF65-F5344CB8AC3E}">
        <p14:creationId xmlns:p14="http://schemas.microsoft.com/office/powerpoint/2010/main" val="15951536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p:nvPr/>
        </p:nvSpPr>
        <p:spPr>
          <a:xfrm>
            <a:off x="5580120" y="535259"/>
            <a:ext cx="6100764" cy="379591"/>
          </a:xfrm>
          <a:prstGeom prst="rect">
            <a:avLst/>
          </a:prstGeom>
          <a:noFill/>
        </p:spPr>
        <p:txBody>
          <a:bodyPr wrap="square" rtlCol="0">
            <a:spAutoFit/>
          </a:bodyPr>
          <a:lstStyle/>
          <a:p>
            <a:r>
              <a:rPr lang="en-US" sz="2800" baseline="30000" dirty="0">
                <a:solidFill>
                  <a:schemeClr val="bg1"/>
                </a:solidFill>
                <a:latin typeface="Futura Medium" charset="0"/>
                <a:ea typeface="Futura Medium" charset="0"/>
                <a:cs typeface="Futura Medium" charset="0"/>
              </a:rPr>
              <a:t>CASO CL</a:t>
            </a:r>
            <a:r>
              <a:rPr lang="es-ES" sz="2800" baseline="30000" dirty="0">
                <a:solidFill>
                  <a:schemeClr val="bg1"/>
                </a:solidFill>
                <a:latin typeface="Futura Medium" charset="0"/>
                <a:ea typeface="Futura Medium" charset="0"/>
                <a:cs typeface="Futura Medium" charset="0"/>
              </a:rPr>
              <a:t>ÍNICO </a:t>
            </a:r>
            <a:r>
              <a:rPr lang="en-US" sz="2800" baseline="30000" dirty="0">
                <a:solidFill>
                  <a:schemeClr val="bg1"/>
                </a:solidFill>
                <a:latin typeface="Futura Medium" charset="0"/>
                <a:ea typeface="Futura Medium" charset="0"/>
                <a:cs typeface="Futura Medium" charset="0"/>
              </a:rPr>
              <a:t>I XXXXX XXXXX XX XXXXXX</a:t>
            </a:r>
          </a:p>
        </p:txBody>
      </p:sp>
      <p:sp>
        <p:nvSpPr>
          <p:cNvPr id="7" name="TextBox 1">
            <a:extLst>
              <a:ext uri="{FF2B5EF4-FFF2-40B4-BE49-F238E27FC236}">
                <a16:creationId xmlns:a16="http://schemas.microsoft.com/office/drawing/2014/main" xmlns="" id="{FC6A6ABB-F714-46F3-9761-EDD8B7046687}"/>
              </a:ext>
            </a:extLst>
          </p:cNvPr>
          <p:cNvSpPr txBox="1"/>
          <p:nvPr/>
        </p:nvSpPr>
        <p:spPr>
          <a:xfrm>
            <a:off x="1164886" y="541803"/>
            <a:ext cx="9851880" cy="256480"/>
          </a:xfrm>
          <a:prstGeom prst="rect">
            <a:avLst/>
          </a:prstGeom>
          <a:noFill/>
        </p:spPr>
        <p:txBody>
          <a:bodyPr wrap="square" rtlCol="0">
            <a:spAutoFit/>
          </a:bodyPr>
          <a:lstStyle/>
          <a:p>
            <a:pPr algn="ctr"/>
            <a:r>
              <a:rPr lang="es-ES" sz="1600" spc="300" baseline="30000" dirty="0">
                <a:latin typeface="Lato" panose="020F0502020204030203" pitchFamily="34" charset="77"/>
                <a:ea typeface="Futura Medium" charset="0"/>
                <a:cs typeface="Futura Medium" charset="0"/>
              </a:rPr>
              <a:t>PLA DE TREBALL ESCOLA MAS MARIA</a:t>
            </a:r>
          </a:p>
        </p:txBody>
      </p:sp>
      <p:sp>
        <p:nvSpPr>
          <p:cNvPr id="2" name="Rectangle 2">
            <a:extLst>
              <a:ext uri="{FF2B5EF4-FFF2-40B4-BE49-F238E27FC236}">
                <a16:creationId xmlns:a16="http://schemas.microsoft.com/office/drawing/2014/main" xmlns="" id="{3C5CC604-50CB-4B8F-B7D1-D773DB24D6E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2" name="TextBox 2">
            <a:extLst>
              <a:ext uri="{FF2B5EF4-FFF2-40B4-BE49-F238E27FC236}">
                <a16:creationId xmlns:a16="http://schemas.microsoft.com/office/drawing/2014/main" xmlns="" id="{EB38C6B2-1763-44AC-A3BB-05A2489E6F59}"/>
              </a:ext>
            </a:extLst>
          </p:cNvPr>
          <p:cNvSpPr txBox="1"/>
          <p:nvPr/>
        </p:nvSpPr>
        <p:spPr>
          <a:xfrm>
            <a:off x="1153629" y="1841837"/>
            <a:ext cx="9851878" cy="461665"/>
          </a:xfrm>
          <a:prstGeom prst="rect">
            <a:avLst/>
          </a:prstGeom>
          <a:noFill/>
        </p:spPr>
        <p:txBody>
          <a:bodyPr wrap="square" rtlCol="0">
            <a:spAutoFit/>
          </a:bodyPr>
          <a:lstStyle/>
          <a:p>
            <a:r>
              <a:rPr lang="es-ES" sz="1400" spc="300" baseline="30000" dirty="0">
                <a:solidFill>
                  <a:srgbClr val="008376"/>
                </a:solidFill>
                <a:latin typeface="Lato" panose="020F0502020204030203" pitchFamily="34" charset="77"/>
                <a:ea typeface="Futura Medium" charset="0"/>
                <a:cs typeface="Futura Medium" charset="0"/>
              </a:rPr>
              <a:t>ORGANITZACIÓ HORÀRIA DEL CURS </a:t>
            </a:r>
            <a:r>
              <a:rPr lang="es-ES" sz="1400" spc="300" baseline="30000" dirty="0" smtClean="0">
                <a:solidFill>
                  <a:srgbClr val="008376"/>
                </a:solidFill>
                <a:latin typeface="Lato" panose="020F0502020204030203" pitchFamily="34" charset="77"/>
                <a:ea typeface="Futura Medium" charset="0"/>
                <a:cs typeface="Futura Medium" charset="0"/>
              </a:rPr>
              <a:t>  </a:t>
            </a:r>
            <a:r>
              <a:rPr lang="es-ES" sz="1400" spc="300" baseline="30000" dirty="0">
                <a:solidFill>
                  <a:srgbClr val="008376"/>
                </a:solidFill>
                <a:latin typeface="Lato" panose="020F0502020204030203" pitchFamily="34" charset="77"/>
                <a:ea typeface="Futura Medium" charset="0"/>
                <a:cs typeface="Futura Medium" charset="0"/>
              </a:rPr>
              <a:t>HORARI DE PATI I ACTIVITATS </a:t>
            </a:r>
            <a:r>
              <a:rPr lang="es-ES" sz="1400" spc="300" baseline="30000" dirty="0" smtClean="0">
                <a:solidFill>
                  <a:srgbClr val="008376"/>
                </a:solidFill>
                <a:latin typeface="Lato" panose="020F0502020204030203" pitchFamily="34" charset="77"/>
                <a:ea typeface="Futura Medium" charset="0"/>
                <a:cs typeface="Futura Medium" charset="0"/>
              </a:rPr>
              <a:t>DIRIGIDES</a:t>
            </a:r>
            <a:r>
              <a:rPr lang="es-ES" sz="1400" spc="300" dirty="0" smtClean="0">
                <a:solidFill>
                  <a:srgbClr val="008376"/>
                </a:solidFill>
                <a:latin typeface="Lato" panose="020F0502020204030203" pitchFamily="34" charset="77"/>
                <a:ea typeface="Futura Medium" charset="0"/>
                <a:cs typeface="Futura Medium" charset="0"/>
              </a:rPr>
              <a:t>  </a:t>
            </a:r>
          </a:p>
          <a:p>
            <a:r>
              <a:rPr lang="es-ES" sz="1000" spc="300" dirty="0" smtClean="0">
                <a:solidFill>
                  <a:srgbClr val="008376"/>
                </a:solidFill>
                <a:latin typeface="Lato" panose="020F0502020204030203" pitchFamily="34" charset="77"/>
                <a:ea typeface="Futura Medium" charset="0"/>
                <a:cs typeface="Futura Medium" charset="0"/>
              </a:rPr>
              <a:t>(Poden variar </a:t>
            </a:r>
            <a:r>
              <a:rPr lang="ca-ES" sz="1000" spc="300" dirty="0" smtClean="0">
                <a:solidFill>
                  <a:srgbClr val="008376"/>
                </a:solidFill>
                <a:latin typeface="Lato" panose="020F0502020204030203" pitchFamily="34" charset="77"/>
                <a:ea typeface="Futura Medium" charset="0"/>
                <a:cs typeface="Futura Medium" charset="0"/>
              </a:rPr>
              <a:t>segons les condicions meteorològiques</a:t>
            </a:r>
            <a:r>
              <a:rPr lang="es-ES" sz="1000" spc="300" dirty="0" smtClean="0">
                <a:solidFill>
                  <a:srgbClr val="008376"/>
                </a:solidFill>
                <a:latin typeface="Lato" panose="020F0502020204030203" pitchFamily="34" charset="77"/>
                <a:ea typeface="Futura Medium" charset="0"/>
                <a:cs typeface="Futura Medium" charset="0"/>
              </a:rPr>
              <a:t>) </a:t>
            </a:r>
            <a:endParaRPr lang="es-ES" sz="1000" spc="300" baseline="30000" dirty="0">
              <a:solidFill>
                <a:srgbClr val="008376"/>
              </a:solidFill>
              <a:latin typeface="Lato" panose="020F0502020204030203" pitchFamily="34" charset="77"/>
              <a:ea typeface="Futura Medium" charset="0"/>
              <a:cs typeface="Futura Medium" charset="0"/>
            </a:endParaRPr>
          </a:p>
        </p:txBody>
      </p:sp>
      <p:graphicFrame>
        <p:nvGraphicFramePr>
          <p:cNvPr id="3" name="Tabla 2">
            <a:extLst>
              <a:ext uri="{FF2B5EF4-FFF2-40B4-BE49-F238E27FC236}">
                <a16:creationId xmlns:a16="http://schemas.microsoft.com/office/drawing/2014/main" xmlns="" id="{47BAEE1D-8D0D-4DC4-AE8C-83AFA4DBB4BB}"/>
              </a:ext>
            </a:extLst>
          </p:cNvPr>
          <p:cNvGraphicFramePr>
            <a:graphicFrameLocks noGrp="1"/>
          </p:cNvGraphicFramePr>
          <p:nvPr>
            <p:extLst>
              <p:ext uri="{D42A27DB-BD31-4B8C-83A1-F6EECF244321}">
                <p14:modId xmlns:p14="http://schemas.microsoft.com/office/powerpoint/2010/main" val="744248271"/>
              </p:ext>
            </p:extLst>
          </p:nvPr>
        </p:nvGraphicFramePr>
        <p:xfrm>
          <a:off x="2524125" y="2406500"/>
          <a:ext cx="5839682" cy="2099177"/>
        </p:xfrm>
        <a:graphic>
          <a:graphicData uri="http://schemas.openxmlformats.org/drawingml/2006/table">
            <a:tbl>
              <a:tblPr firstRow="1" firstCol="1" bandRow="1">
                <a:tableStyleId>{5C22544A-7EE6-4342-B048-85BDC9FD1C3A}</a:tableStyleId>
              </a:tblPr>
              <a:tblGrid>
                <a:gridCol w="643938">
                  <a:extLst>
                    <a:ext uri="{9D8B030D-6E8A-4147-A177-3AD203B41FA5}">
                      <a16:colId xmlns:a16="http://schemas.microsoft.com/office/drawing/2014/main" xmlns="" val="3797252244"/>
                    </a:ext>
                  </a:extLst>
                </a:gridCol>
                <a:gridCol w="1047245">
                  <a:extLst>
                    <a:ext uri="{9D8B030D-6E8A-4147-A177-3AD203B41FA5}">
                      <a16:colId xmlns:a16="http://schemas.microsoft.com/office/drawing/2014/main" xmlns="" val="3881979286"/>
                    </a:ext>
                  </a:extLst>
                </a:gridCol>
                <a:gridCol w="313093">
                  <a:extLst>
                    <a:ext uri="{9D8B030D-6E8A-4147-A177-3AD203B41FA5}">
                      <a16:colId xmlns:a16="http://schemas.microsoft.com/office/drawing/2014/main" xmlns="" val="1326140011"/>
                    </a:ext>
                  </a:extLst>
                </a:gridCol>
                <a:gridCol w="744648">
                  <a:extLst>
                    <a:ext uri="{9D8B030D-6E8A-4147-A177-3AD203B41FA5}">
                      <a16:colId xmlns:a16="http://schemas.microsoft.com/office/drawing/2014/main" xmlns="" val="3915706279"/>
                    </a:ext>
                  </a:extLst>
                </a:gridCol>
                <a:gridCol w="982278">
                  <a:extLst>
                    <a:ext uri="{9D8B030D-6E8A-4147-A177-3AD203B41FA5}">
                      <a16:colId xmlns:a16="http://schemas.microsoft.com/office/drawing/2014/main" xmlns="" val="792794619"/>
                    </a:ext>
                  </a:extLst>
                </a:gridCol>
                <a:gridCol w="110695"/>
                <a:gridCol w="1103467">
                  <a:extLst>
                    <a:ext uri="{9D8B030D-6E8A-4147-A177-3AD203B41FA5}">
                      <a16:colId xmlns:a16="http://schemas.microsoft.com/office/drawing/2014/main" xmlns="" val="2113121996"/>
                    </a:ext>
                  </a:extLst>
                </a:gridCol>
                <a:gridCol w="894318">
                  <a:extLst>
                    <a:ext uri="{9D8B030D-6E8A-4147-A177-3AD203B41FA5}">
                      <a16:colId xmlns:a16="http://schemas.microsoft.com/office/drawing/2014/main" xmlns="" val="2732061073"/>
                    </a:ext>
                  </a:extLst>
                </a:gridCol>
              </a:tblGrid>
              <a:tr h="145200">
                <a:tc>
                  <a:txBody>
                    <a:bodyPr/>
                    <a:lstStyle/>
                    <a:p>
                      <a:pPr algn="ctr">
                        <a:lnSpc>
                          <a:spcPct val="115000"/>
                        </a:lnSpc>
                        <a:spcAft>
                          <a:spcPts val="1000"/>
                        </a:spcAft>
                      </a:pPr>
                      <a:r>
                        <a:rPr lang="ca-ES" sz="900" noProof="0" dirty="0">
                          <a:solidFill>
                            <a:srgbClr val="008376"/>
                          </a:solidFill>
                          <a:effectLst/>
                          <a:latin typeface="Lato" panose="020F0502020204030203" pitchFamily="34" charset="0"/>
                        </a:rPr>
                        <a:t>PATI</a:t>
                      </a:r>
                      <a:endParaRPr lang="ca-ES" sz="900" noProof="0" dirty="0">
                        <a:solidFill>
                          <a:srgbClr val="008376"/>
                        </a:solidFill>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solidFill>
                      <a:srgbClr val="E2D6B5"/>
                    </a:solidFill>
                  </a:tcPr>
                </a:tc>
                <a:tc gridSpan="2">
                  <a:txBody>
                    <a:bodyPr/>
                    <a:lstStyle/>
                    <a:p>
                      <a:pPr algn="ctr">
                        <a:lnSpc>
                          <a:spcPct val="115000"/>
                        </a:lnSpc>
                        <a:spcAft>
                          <a:spcPts val="1000"/>
                        </a:spcAft>
                      </a:pPr>
                      <a:r>
                        <a:rPr lang="ca-ES" sz="900" noProof="0" dirty="0">
                          <a:solidFill>
                            <a:srgbClr val="008376"/>
                          </a:solidFill>
                          <a:effectLst/>
                          <a:latin typeface="Lato" panose="020F0502020204030203" pitchFamily="34" charset="0"/>
                        </a:rPr>
                        <a:t>DILLUNS</a:t>
                      </a:r>
                      <a:endParaRPr lang="ca-ES" sz="900" noProof="0" dirty="0">
                        <a:solidFill>
                          <a:srgbClr val="008376"/>
                        </a:solidFill>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solidFill>
                      <a:srgbClr val="E2D6B5"/>
                    </a:solidFill>
                  </a:tcPr>
                </a:tc>
                <a:tc hMerge="1">
                  <a:txBody>
                    <a:bodyPr/>
                    <a:lstStyle/>
                    <a:p>
                      <a:pPr algn="ctr">
                        <a:lnSpc>
                          <a:spcPct val="115000"/>
                        </a:lnSpc>
                        <a:spcAft>
                          <a:spcPts val="1000"/>
                        </a:spcAft>
                      </a:pPr>
                      <a:r>
                        <a:rPr lang="es-ES" sz="900" dirty="0">
                          <a:effectLst/>
                          <a:latin typeface="Lato" panose="020F0502020204030203" pitchFamily="34" charset="0"/>
                        </a:rPr>
                        <a:t>DIMARTS</a:t>
                      </a:r>
                      <a:endParaRPr lang="es-ES" sz="900" dirty="0">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tc>
                <a:tc>
                  <a:txBody>
                    <a:bodyPr/>
                    <a:lstStyle/>
                    <a:p>
                      <a:pPr algn="ctr">
                        <a:lnSpc>
                          <a:spcPct val="115000"/>
                        </a:lnSpc>
                        <a:spcAft>
                          <a:spcPts val="1000"/>
                        </a:spcAft>
                      </a:pPr>
                      <a:r>
                        <a:rPr lang="ca-ES" sz="900" noProof="0" dirty="0">
                          <a:solidFill>
                            <a:srgbClr val="008376"/>
                          </a:solidFill>
                          <a:effectLst/>
                          <a:latin typeface="Lato" panose="020F0502020204030203" pitchFamily="34" charset="0"/>
                        </a:rPr>
                        <a:t>DIMARTS</a:t>
                      </a:r>
                      <a:endParaRPr lang="ca-ES" sz="900" noProof="0" dirty="0">
                        <a:solidFill>
                          <a:srgbClr val="008376"/>
                        </a:solidFill>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solidFill>
                      <a:srgbClr val="E2D6B5"/>
                    </a:solidFill>
                  </a:tcPr>
                </a:tc>
                <a:tc gridSpan="2">
                  <a:txBody>
                    <a:bodyPr/>
                    <a:lstStyle/>
                    <a:p>
                      <a:pPr algn="ctr">
                        <a:lnSpc>
                          <a:spcPct val="115000"/>
                        </a:lnSpc>
                        <a:spcAft>
                          <a:spcPts val="1000"/>
                        </a:spcAft>
                      </a:pPr>
                      <a:r>
                        <a:rPr lang="ca-ES" sz="900" noProof="0" dirty="0">
                          <a:solidFill>
                            <a:srgbClr val="008376"/>
                          </a:solidFill>
                          <a:effectLst/>
                          <a:latin typeface="Lato" panose="020F0502020204030203" pitchFamily="34" charset="0"/>
                        </a:rPr>
                        <a:t>DIMECRES</a:t>
                      </a:r>
                      <a:endParaRPr lang="ca-ES" sz="900" noProof="0" dirty="0">
                        <a:solidFill>
                          <a:srgbClr val="008376"/>
                        </a:solidFill>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solidFill>
                      <a:srgbClr val="E2D6B5"/>
                    </a:solidFill>
                  </a:tcPr>
                </a:tc>
                <a:tc hMerge="1">
                  <a:txBody>
                    <a:bodyPr/>
                    <a:lstStyle/>
                    <a:p>
                      <a:endParaRPr lang="ca-ES"/>
                    </a:p>
                  </a:txBody>
                  <a:tcPr/>
                </a:tc>
                <a:tc>
                  <a:txBody>
                    <a:bodyPr/>
                    <a:lstStyle/>
                    <a:p>
                      <a:pPr algn="ctr">
                        <a:lnSpc>
                          <a:spcPct val="115000"/>
                        </a:lnSpc>
                        <a:spcAft>
                          <a:spcPts val="1000"/>
                        </a:spcAft>
                      </a:pPr>
                      <a:r>
                        <a:rPr lang="ca-ES" sz="900" noProof="0" dirty="0">
                          <a:solidFill>
                            <a:srgbClr val="008376"/>
                          </a:solidFill>
                          <a:effectLst/>
                          <a:latin typeface="Lato" panose="020F0502020204030203" pitchFamily="34" charset="0"/>
                        </a:rPr>
                        <a:t>DIJOUS</a:t>
                      </a:r>
                      <a:endParaRPr lang="ca-ES" sz="900" noProof="0" dirty="0">
                        <a:solidFill>
                          <a:srgbClr val="008376"/>
                        </a:solidFill>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solidFill>
                      <a:srgbClr val="E2D6B5"/>
                    </a:solidFill>
                  </a:tcPr>
                </a:tc>
                <a:tc>
                  <a:txBody>
                    <a:bodyPr/>
                    <a:lstStyle/>
                    <a:p>
                      <a:pPr algn="ctr">
                        <a:lnSpc>
                          <a:spcPct val="115000"/>
                        </a:lnSpc>
                        <a:spcAft>
                          <a:spcPts val="1000"/>
                        </a:spcAft>
                      </a:pPr>
                      <a:r>
                        <a:rPr lang="ca-ES" sz="900" noProof="0" dirty="0">
                          <a:solidFill>
                            <a:srgbClr val="008376"/>
                          </a:solidFill>
                          <a:effectLst/>
                          <a:latin typeface="Lato" panose="020F0502020204030203" pitchFamily="34" charset="0"/>
                        </a:rPr>
                        <a:t>DIVENDRES</a:t>
                      </a:r>
                      <a:endParaRPr lang="ca-ES" sz="900" noProof="0" dirty="0">
                        <a:solidFill>
                          <a:srgbClr val="008376"/>
                        </a:solidFill>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solidFill>
                      <a:srgbClr val="E2D6B5"/>
                    </a:solidFill>
                  </a:tcPr>
                </a:tc>
                <a:extLst>
                  <a:ext uri="{0D108BD9-81ED-4DB2-BD59-A6C34878D82A}">
                    <a16:rowId xmlns:a16="http://schemas.microsoft.com/office/drawing/2014/main" xmlns="" val="611885219"/>
                  </a:ext>
                </a:extLst>
              </a:tr>
              <a:tr h="183874">
                <a:tc>
                  <a:txBody>
                    <a:bodyPr/>
                    <a:lstStyle/>
                    <a:p>
                      <a:pPr algn="ctr">
                        <a:lnSpc>
                          <a:spcPct val="115000"/>
                        </a:lnSpc>
                        <a:spcAft>
                          <a:spcPts val="1000"/>
                        </a:spcAft>
                      </a:pPr>
                      <a:r>
                        <a:rPr lang="ca-ES" sz="900" noProof="0" dirty="0">
                          <a:solidFill>
                            <a:srgbClr val="008376"/>
                          </a:solidFill>
                          <a:effectLst/>
                          <a:latin typeface="Lato" panose="020F0502020204030203" pitchFamily="34" charset="0"/>
                        </a:rPr>
                        <a:t>P3</a:t>
                      </a:r>
                      <a:endParaRPr lang="ca-ES" sz="900" noProof="0" dirty="0">
                        <a:solidFill>
                          <a:srgbClr val="008376"/>
                        </a:solidFill>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solidFill>
                      <a:srgbClr val="E2D6B5"/>
                    </a:solidFill>
                  </a:tcPr>
                </a:tc>
                <a:tc gridSpan="7">
                  <a:txBody>
                    <a:bodyPr/>
                    <a:lstStyle/>
                    <a:p>
                      <a:pPr algn="l">
                        <a:lnSpc>
                          <a:spcPct val="115000"/>
                        </a:lnSpc>
                        <a:spcAft>
                          <a:spcPts val="1000"/>
                        </a:spcAft>
                      </a:pPr>
                      <a:r>
                        <a:rPr lang="ca-ES" sz="900" noProof="0" dirty="0">
                          <a:effectLst/>
                          <a:latin typeface="Lato" panose="020F0502020204030203" pitchFamily="34" charset="0"/>
                        </a:rPr>
                        <a:t> </a:t>
                      </a:r>
                      <a:r>
                        <a:rPr lang="ca-ES" sz="900" noProof="0" dirty="0" smtClean="0">
                          <a:effectLst/>
                          <a:latin typeface="Lato" panose="020F0502020204030203" pitchFamily="34" charset="0"/>
                        </a:rPr>
                        <a:t>                                                               MIGDIADA </a:t>
                      </a:r>
                      <a:endParaRPr lang="ca-ES" sz="900" noProof="0" dirty="0">
                        <a:effectLst/>
                        <a:latin typeface="Lato" panose="020F0502020204030203" pitchFamily="34" charset="0"/>
                        <a:ea typeface="Calibri" panose="020F0502020204030204" pitchFamily="34" charset="0"/>
                        <a:cs typeface="Times New Roman" panose="02020603050405020304" pitchFamily="18" charset="0"/>
                      </a:endParaRPr>
                    </a:p>
                  </a:txBody>
                  <a:tcPr marL="0" marR="0" marT="0" marB="0" anchor="ctr">
                    <a:solidFill>
                      <a:schemeClr val="bg1">
                        <a:lumMod val="85000"/>
                      </a:schemeClr>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ca-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xmlns="" val="4199118112"/>
                  </a:ext>
                </a:extLst>
              </a:tr>
              <a:tr h="345212">
                <a:tc>
                  <a:txBody>
                    <a:bodyPr/>
                    <a:lstStyle/>
                    <a:p>
                      <a:pPr algn="ctr">
                        <a:lnSpc>
                          <a:spcPct val="115000"/>
                        </a:lnSpc>
                        <a:spcAft>
                          <a:spcPts val="1000"/>
                        </a:spcAft>
                      </a:pPr>
                      <a:r>
                        <a:rPr lang="ca-ES" sz="900" noProof="0" dirty="0">
                          <a:solidFill>
                            <a:srgbClr val="008376"/>
                          </a:solidFill>
                          <a:effectLst/>
                          <a:latin typeface="Lato" panose="020F0502020204030203" pitchFamily="34" charset="0"/>
                        </a:rPr>
                        <a:t> P4 </a:t>
                      </a:r>
                      <a:endParaRPr lang="ca-ES" sz="900" noProof="0" dirty="0">
                        <a:solidFill>
                          <a:srgbClr val="008376"/>
                        </a:solidFill>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solidFill>
                      <a:srgbClr val="E2D6B5"/>
                    </a:solidFill>
                  </a:tcPr>
                </a:tc>
                <a:tc>
                  <a:txBody>
                    <a:bodyPr/>
                    <a:lstStyle/>
                    <a:p>
                      <a:pPr algn="ctr">
                        <a:lnSpc>
                          <a:spcPct val="115000"/>
                        </a:lnSpc>
                        <a:spcAft>
                          <a:spcPts val="1000"/>
                        </a:spcAft>
                      </a:pPr>
                      <a:r>
                        <a:rPr lang="es-ES" sz="900" noProof="0" dirty="0" err="1" smtClean="0">
                          <a:solidFill>
                            <a:schemeClr val="bg1"/>
                          </a:solidFill>
                          <a:effectLst/>
                          <a:latin typeface="Lato" panose="020F0502020204030203" pitchFamily="34" charset="0"/>
                          <a:ea typeface="+mn-ea"/>
                          <a:cs typeface="+mn-cs"/>
                        </a:rPr>
                        <a:t>Lliure</a:t>
                      </a:r>
                      <a:r>
                        <a:rPr lang="es-ES" sz="900" baseline="0" noProof="0" dirty="0" smtClean="0">
                          <a:solidFill>
                            <a:schemeClr val="bg1"/>
                          </a:solidFill>
                          <a:effectLst/>
                          <a:latin typeface="Lato" panose="020F0502020204030203" pitchFamily="34" charset="0"/>
                          <a:ea typeface="+mn-ea"/>
                          <a:cs typeface="+mn-cs"/>
                        </a:rPr>
                        <a:t> </a:t>
                      </a:r>
                      <a:endParaRPr lang="ca-ES" sz="900" noProof="0" dirty="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solidFill>
                      <a:srgbClr val="197363"/>
                    </a:solidFill>
                  </a:tcPr>
                </a:tc>
                <a:tc gridSpan="2">
                  <a:txBody>
                    <a:bodyPr/>
                    <a:lstStyle/>
                    <a:p>
                      <a:pPr algn="ctr">
                        <a:lnSpc>
                          <a:spcPct val="115000"/>
                        </a:lnSpc>
                        <a:spcAft>
                          <a:spcPts val="1000"/>
                        </a:spcAft>
                      </a:pPr>
                      <a:r>
                        <a:rPr lang="ca-ES" sz="900" noProof="0" dirty="0">
                          <a:solidFill>
                            <a:schemeClr val="bg1"/>
                          </a:solidFill>
                          <a:effectLst/>
                          <a:latin typeface="Lato" panose="020F0502020204030203" pitchFamily="34" charset="0"/>
                        </a:rPr>
                        <a:t>Lliure/racó de lectura</a:t>
                      </a:r>
                      <a:endParaRPr lang="ca-ES" sz="900" noProof="0" dirty="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solidFill>
                      <a:srgbClr val="197363"/>
                    </a:solidFill>
                  </a:tcPr>
                </a:tc>
                <a:tc hMerge="1">
                  <a:txBody>
                    <a:bodyPr/>
                    <a:lstStyle/>
                    <a:p>
                      <a:pPr algn="ctr">
                        <a:lnSpc>
                          <a:spcPct val="115000"/>
                        </a:lnSpc>
                        <a:spcAft>
                          <a:spcPts val="1000"/>
                        </a:spcAft>
                      </a:pPr>
                      <a:endParaRPr lang="es-ES" sz="900" dirty="0">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ca-ES" sz="900" noProof="0" dirty="0" smtClean="0">
                          <a:solidFill>
                            <a:schemeClr val="bg1"/>
                          </a:solidFill>
                          <a:effectLst/>
                          <a:latin typeface="Lato" panose="020F0502020204030203" pitchFamily="34" charset="0"/>
                        </a:rPr>
                        <a:t>Lliure</a:t>
                      </a:r>
                      <a:endParaRPr lang="ca-ES" sz="900" noProof="0" dirty="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solidFill>
                      <a:srgbClr val="197363"/>
                    </a:solidFill>
                  </a:tcPr>
                </a:tc>
                <a:tc gridSpan="2">
                  <a:txBody>
                    <a:bodyPr/>
                    <a:lstStyle/>
                    <a:p>
                      <a:pPr algn="ctr">
                        <a:lnSpc>
                          <a:spcPct val="115000"/>
                        </a:lnSpc>
                        <a:spcAft>
                          <a:spcPts val="1000"/>
                        </a:spcAft>
                      </a:pPr>
                      <a:r>
                        <a:rPr lang="ca-ES" sz="900" noProof="0" dirty="0" smtClean="0">
                          <a:solidFill>
                            <a:schemeClr val="bg1"/>
                          </a:solidFill>
                          <a:effectLst/>
                          <a:latin typeface="Lato" panose="020F0502020204030203" pitchFamily="34" charset="0"/>
                        </a:rPr>
                        <a:t>Tallers/Lliure</a:t>
                      </a:r>
                      <a:endParaRPr lang="ca-ES" sz="900" noProof="0" dirty="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solidFill>
                      <a:srgbClr val="197363"/>
                    </a:solidFill>
                  </a:tcPr>
                </a:tc>
                <a:tc hMerge="1">
                  <a:txBody>
                    <a:bodyPr/>
                    <a:lstStyle/>
                    <a:p>
                      <a:pPr algn="ctr">
                        <a:lnSpc>
                          <a:spcPct val="115000"/>
                        </a:lnSpc>
                        <a:spcAft>
                          <a:spcPts val="1000"/>
                        </a:spcAft>
                      </a:pPr>
                      <a:endParaRPr lang="ca-ES" sz="900" noProof="0" dirty="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solidFill>
                      <a:srgbClr val="197363"/>
                    </a:solidFill>
                  </a:tcPr>
                </a:tc>
                <a:tc>
                  <a:txBody>
                    <a:bodyPr/>
                    <a:lstStyle/>
                    <a:p>
                      <a:pPr algn="ctr">
                        <a:lnSpc>
                          <a:spcPct val="115000"/>
                        </a:lnSpc>
                        <a:spcAft>
                          <a:spcPts val="1000"/>
                        </a:spcAft>
                      </a:pPr>
                      <a:r>
                        <a:rPr lang="es-ES" sz="900" noProof="0" dirty="0" smtClean="0">
                          <a:solidFill>
                            <a:schemeClr val="bg1"/>
                          </a:solidFill>
                          <a:effectLst/>
                          <a:latin typeface="Lato" panose="020F0502020204030203" pitchFamily="34" charset="0"/>
                          <a:ea typeface="Calibri" panose="020F0502020204030204" pitchFamily="34" charset="0"/>
                          <a:cs typeface="Times New Roman" panose="02020603050405020304" pitchFamily="18" charset="0"/>
                        </a:rPr>
                        <a:t>Música i </a:t>
                      </a:r>
                      <a:r>
                        <a:rPr lang="es-ES" sz="900" noProof="0" dirty="0" err="1" smtClean="0">
                          <a:solidFill>
                            <a:schemeClr val="bg1"/>
                          </a:solidFill>
                          <a:effectLst/>
                          <a:latin typeface="Lato" panose="020F0502020204030203" pitchFamily="34" charset="0"/>
                          <a:ea typeface="Calibri" panose="020F0502020204030204" pitchFamily="34" charset="0"/>
                          <a:cs typeface="Times New Roman" panose="02020603050405020304" pitchFamily="18" charset="0"/>
                        </a:rPr>
                        <a:t>jocs</a:t>
                      </a:r>
                      <a:endParaRPr lang="ca-ES" sz="900" noProof="0" dirty="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solidFill>
                      <a:srgbClr val="197363"/>
                    </a:solidFill>
                  </a:tcPr>
                </a:tc>
                <a:extLst>
                  <a:ext uri="{0D108BD9-81ED-4DB2-BD59-A6C34878D82A}">
                    <a16:rowId xmlns:a16="http://schemas.microsoft.com/office/drawing/2014/main" xmlns="" val="4114963799"/>
                  </a:ext>
                </a:extLst>
              </a:tr>
              <a:tr h="359483">
                <a:tc>
                  <a:txBody>
                    <a:bodyPr/>
                    <a:lstStyle/>
                    <a:p>
                      <a:pPr algn="ctr">
                        <a:lnSpc>
                          <a:spcPct val="115000"/>
                        </a:lnSpc>
                        <a:spcAft>
                          <a:spcPts val="1000"/>
                        </a:spcAft>
                      </a:pPr>
                      <a:r>
                        <a:rPr lang="ca-ES" sz="900" noProof="0" dirty="0">
                          <a:solidFill>
                            <a:srgbClr val="008376"/>
                          </a:solidFill>
                          <a:effectLst/>
                          <a:latin typeface="Lato" panose="020F0502020204030203" pitchFamily="34" charset="0"/>
                        </a:rPr>
                        <a:t>P5</a:t>
                      </a:r>
                      <a:endParaRPr lang="ca-ES" sz="900" noProof="0" dirty="0">
                        <a:solidFill>
                          <a:srgbClr val="008376"/>
                        </a:solidFill>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solidFill>
                      <a:srgbClr val="E2D6B5"/>
                    </a:solidFill>
                  </a:tcPr>
                </a:tc>
                <a:tc>
                  <a:txBody>
                    <a:bodyPr/>
                    <a:lstStyle/>
                    <a:p>
                      <a:pPr algn="ctr">
                        <a:lnSpc>
                          <a:spcPct val="115000"/>
                        </a:lnSpc>
                        <a:spcAft>
                          <a:spcPts val="1000"/>
                        </a:spcAft>
                      </a:pPr>
                      <a:r>
                        <a:rPr lang="es-ES" sz="900" noProof="0" dirty="0" err="1" smtClean="0">
                          <a:effectLst/>
                          <a:latin typeface="Lato" panose="020F0502020204030203" pitchFamily="34" charset="0"/>
                          <a:ea typeface="Calibri" panose="020F0502020204030204" pitchFamily="34" charset="0"/>
                          <a:cs typeface="Times New Roman" panose="02020603050405020304" pitchFamily="18" charset="0"/>
                        </a:rPr>
                        <a:t>Lliure</a:t>
                      </a:r>
                      <a:endParaRPr lang="ca-ES" sz="900" noProof="0" dirty="0">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solidFill>
                      <a:schemeClr val="bg1">
                        <a:lumMod val="85000"/>
                      </a:schemeClr>
                    </a:solidFill>
                  </a:tcPr>
                </a:tc>
                <a:tc gridSpan="2">
                  <a:txBody>
                    <a:bodyPr/>
                    <a:lstStyle/>
                    <a:p>
                      <a:pPr algn="ctr">
                        <a:lnSpc>
                          <a:spcPct val="115000"/>
                        </a:lnSpc>
                        <a:spcAft>
                          <a:spcPts val="1000"/>
                        </a:spcAft>
                      </a:pPr>
                      <a:r>
                        <a:rPr lang="ca-ES" sz="900" noProof="0" dirty="0" smtClean="0">
                          <a:effectLst/>
                          <a:latin typeface="Lato" panose="020F0502020204030203" pitchFamily="34" charset="0"/>
                          <a:ea typeface="Calibri" panose="020F0502020204030204" pitchFamily="34" charset="0"/>
                          <a:cs typeface="Times New Roman" panose="02020603050405020304" pitchFamily="18" charset="0"/>
                        </a:rPr>
                        <a:t>Lliure/racó de lectura</a:t>
                      </a:r>
                    </a:p>
                  </a:txBody>
                  <a:tcPr marL="44450" marR="44450" marT="0" marB="0" anchor="ctr">
                    <a:solidFill>
                      <a:schemeClr val="bg1">
                        <a:lumMod val="85000"/>
                      </a:schemeClr>
                    </a:solidFill>
                  </a:tcPr>
                </a:tc>
                <a:tc hMerge="1">
                  <a:txBody>
                    <a:bodyPr/>
                    <a:lstStyle/>
                    <a:p>
                      <a:pPr algn="ctr">
                        <a:lnSpc>
                          <a:spcPct val="115000"/>
                        </a:lnSpc>
                        <a:spcAft>
                          <a:spcPts val="1000"/>
                        </a:spcAft>
                      </a:pPr>
                      <a:endParaRPr lang="es-ES" sz="900" dirty="0">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ca-ES" sz="900" noProof="0" dirty="0" smtClean="0">
                          <a:effectLst/>
                          <a:latin typeface="Lato" panose="020F0502020204030203" pitchFamily="34" charset="0"/>
                          <a:ea typeface="Calibri" panose="020F0502020204030204" pitchFamily="34" charset="0"/>
                          <a:cs typeface="Times New Roman" panose="02020603050405020304" pitchFamily="18" charset="0"/>
                        </a:rPr>
                        <a:t>Lliure</a:t>
                      </a:r>
                    </a:p>
                  </a:txBody>
                  <a:tcPr marL="44450" marR="44450" marT="0" marB="0" anchor="ctr">
                    <a:solidFill>
                      <a:schemeClr val="bg1">
                        <a:lumMod val="85000"/>
                      </a:schemeClr>
                    </a:solidFill>
                  </a:tcPr>
                </a:tc>
                <a:tc gridSpan="2">
                  <a:txBody>
                    <a:bodyPr/>
                    <a:lstStyle/>
                    <a:p>
                      <a:pPr algn="ctr">
                        <a:lnSpc>
                          <a:spcPct val="115000"/>
                        </a:lnSpc>
                        <a:spcAft>
                          <a:spcPts val="1000"/>
                        </a:spcAft>
                      </a:pPr>
                      <a:r>
                        <a:rPr lang="ca-ES" sz="900" noProof="0" dirty="0" smtClean="0">
                          <a:effectLst/>
                          <a:latin typeface="Lato" panose="020F0502020204030203" pitchFamily="34" charset="0"/>
                          <a:ea typeface="Calibri" panose="020F0502020204030204" pitchFamily="34" charset="0"/>
                          <a:cs typeface="Times New Roman" panose="02020603050405020304" pitchFamily="18" charset="0"/>
                        </a:rPr>
                        <a:t>Tallers/Lliure</a:t>
                      </a:r>
                    </a:p>
                  </a:txBody>
                  <a:tcPr marL="44450" marR="44450" marT="0" marB="0" anchor="ctr">
                    <a:solidFill>
                      <a:schemeClr val="bg1">
                        <a:lumMod val="85000"/>
                      </a:schemeClr>
                    </a:solidFill>
                  </a:tcPr>
                </a:tc>
                <a:tc hMerge="1">
                  <a:txBody>
                    <a:bodyPr/>
                    <a:lstStyle/>
                    <a:p>
                      <a:pPr algn="ctr">
                        <a:lnSpc>
                          <a:spcPct val="115000"/>
                        </a:lnSpc>
                        <a:spcAft>
                          <a:spcPts val="1000"/>
                        </a:spcAft>
                      </a:pPr>
                      <a:endParaRPr lang="ca-ES" sz="900" noProof="0" dirty="0">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solidFill>
                      <a:schemeClr val="bg1">
                        <a:lumMod val="85000"/>
                      </a:schemeClr>
                    </a:solidFill>
                  </a:tcPr>
                </a:tc>
                <a:tc>
                  <a:txBody>
                    <a:bodyPr/>
                    <a:lstStyle/>
                    <a:p>
                      <a:pPr algn="ctr">
                        <a:lnSpc>
                          <a:spcPct val="115000"/>
                        </a:lnSpc>
                        <a:spcAft>
                          <a:spcPts val="1000"/>
                        </a:spcAft>
                      </a:pPr>
                      <a:r>
                        <a:rPr lang="ca-ES" sz="900" noProof="0" dirty="0" smtClean="0">
                          <a:effectLst/>
                          <a:latin typeface="Lato" panose="020F0502020204030203" pitchFamily="34" charset="0"/>
                        </a:rPr>
                        <a:t>Música i jocs</a:t>
                      </a:r>
                      <a:endParaRPr lang="ca-ES" sz="900" noProof="0" dirty="0">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solidFill>
                      <a:schemeClr val="bg1">
                        <a:lumMod val="85000"/>
                      </a:schemeClr>
                    </a:solidFill>
                  </a:tcPr>
                </a:tc>
                <a:extLst>
                  <a:ext uri="{0D108BD9-81ED-4DB2-BD59-A6C34878D82A}">
                    <a16:rowId xmlns:a16="http://schemas.microsoft.com/office/drawing/2014/main" xmlns="" val="3252685999"/>
                  </a:ext>
                </a:extLst>
              </a:tr>
              <a:tr h="325672">
                <a:tc>
                  <a:txBody>
                    <a:bodyPr/>
                    <a:lstStyle/>
                    <a:p>
                      <a:pPr algn="ctr">
                        <a:lnSpc>
                          <a:spcPct val="115000"/>
                        </a:lnSpc>
                        <a:spcAft>
                          <a:spcPts val="1000"/>
                        </a:spcAft>
                      </a:pPr>
                      <a:r>
                        <a:rPr lang="ca-ES" sz="900" noProof="0" dirty="0">
                          <a:solidFill>
                            <a:srgbClr val="008376"/>
                          </a:solidFill>
                          <a:effectLst/>
                          <a:latin typeface="Lato" panose="020F0502020204030203" pitchFamily="34" charset="0"/>
                        </a:rPr>
                        <a:t>1r</a:t>
                      </a:r>
                      <a:endParaRPr lang="ca-ES" sz="900" noProof="0" dirty="0">
                        <a:solidFill>
                          <a:srgbClr val="008376"/>
                        </a:solidFill>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solidFill>
                      <a:srgbClr val="E2D6B5"/>
                    </a:solidFill>
                  </a:tcPr>
                </a:tc>
                <a:tc>
                  <a:txBody>
                    <a:bodyPr/>
                    <a:lstStyle/>
                    <a:p>
                      <a:pPr algn="ctr">
                        <a:lnSpc>
                          <a:spcPct val="115000"/>
                        </a:lnSpc>
                        <a:spcAft>
                          <a:spcPts val="1000"/>
                        </a:spcAft>
                      </a:pPr>
                      <a:r>
                        <a:rPr lang="ca-ES" sz="900" noProof="0" dirty="0" smtClean="0">
                          <a:solidFill>
                            <a:schemeClr val="bg1"/>
                          </a:solidFill>
                          <a:effectLst/>
                          <a:latin typeface="Lato" panose="020F0502020204030203" pitchFamily="34" charset="0"/>
                        </a:rPr>
                        <a:t>Lliure/Lleure</a:t>
                      </a:r>
                      <a:r>
                        <a:rPr lang="ca-ES" sz="900" baseline="0" noProof="0" dirty="0" smtClean="0">
                          <a:solidFill>
                            <a:schemeClr val="bg1"/>
                          </a:solidFill>
                          <a:effectLst/>
                          <a:latin typeface="Lato" panose="020F0502020204030203" pitchFamily="34" charset="0"/>
                        </a:rPr>
                        <a:t> dirigit</a:t>
                      </a:r>
                      <a:endParaRPr lang="ca-ES" sz="900" noProof="0" dirty="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solidFill>
                      <a:srgbClr val="197363"/>
                    </a:solidFill>
                  </a:tcPr>
                </a:tc>
                <a:tc gridSpan="2">
                  <a:txBody>
                    <a:bodyPr/>
                    <a:lstStyle/>
                    <a:p>
                      <a:pPr algn="ctr">
                        <a:lnSpc>
                          <a:spcPct val="115000"/>
                        </a:lnSpc>
                        <a:spcAft>
                          <a:spcPts val="1000"/>
                        </a:spcAft>
                      </a:pPr>
                      <a:r>
                        <a:rPr lang="ca-ES" sz="900" noProof="0" dirty="0" smtClean="0">
                          <a:solidFill>
                            <a:schemeClr val="bg1"/>
                          </a:solidFill>
                          <a:effectLst/>
                          <a:latin typeface="Lato" panose="020F0502020204030203" pitchFamily="34" charset="0"/>
                          <a:ea typeface="Calibri" panose="020F0502020204030204" pitchFamily="34" charset="0"/>
                          <a:cs typeface="Times New Roman" panose="02020603050405020304" pitchFamily="18" charset="0"/>
                        </a:rPr>
                        <a:t>Tallers/Lliure</a:t>
                      </a:r>
                    </a:p>
                  </a:txBody>
                  <a:tcPr marL="44450" marR="44450" marT="0" marB="0" anchor="ctr">
                    <a:solidFill>
                      <a:srgbClr val="197363"/>
                    </a:solidFill>
                  </a:tcPr>
                </a:tc>
                <a:tc hMerge="1">
                  <a:txBody>
                    <a:bodyPr/>
                    <a:lstStyle/>
                    <a:p>
                      <a:pPr algn="ctr">
                        <a:lnSpc>
                          <a:spcPct val="115000"/>
                        </a:lnSpc>
                        <a:spcAft>
                          <a:spcPts val="1000"/>
                        </a:spcAft>
                      </a:pPr>
                      <a:endParaRPr lang="es-ES" sz="900" dirty="0">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ca-ES" sz="900" noProof="0" dirty="0" smtClean="0">
                          <a:solidFill>
                            <a:schemeClr val="bg1"/>
                          </a:solidFill>
                          <a:effectLst/>
                          <a:latin typeface="Lato" panose="020F0502020204030203" pitchFamily="34" charset="0"/>
                          <a:ea typeface="Calibri" panose="020F0502020204030204" pitchFamily="34" charset="0"/>
                          <a:cs typeface="Times New Roman" panose="02020603050405020304" pitchFamily="18" charset="0"/>
                        </a:rPr>
                        <a:t>Lliure/Lleure dirigit</a:t>
                      </a:r>
                    </a:p>
                  </a:txBody>
                  <a:tcPr marL="44450" marR="44450" marT="0" marB="0" anchor="ctr">
                    <a:solidFill>
                      <a:srgbClr val="197363"/>
                    </a:solidFill>
                  </a:tcPr>
                </a:tc>
                <a:tc gridSpan="2">
                  <a:txBody>
                    <a:bodyPr/>
                    <a:lstStyle/>
                    <a:p>
                      <a:r>
                        <a:rPr lang="ca-ES" sz="900" dirty="0" smtClean="0">
                          <a:solidFill>
                            <a:schemeClr val="bg1"/>
                          </a:solidFill>
                          <a:latin typeface="Lato "/>
                        </a:rPr>
                        <a:t>       </a:t>
                      </a:r>
                      <a:r>
                        <a:rPr lang="ca-ES" sz="800" dirty="0" smtClean="0">
                          <a:solidFill>
                            <a:schemeClr val="bg1"/>
                          </a:solidFill>
                          <a:latin typeface="Lato "/>
                        </a:rPr>
                        <a:t>Tallers/Lliure</a:t>
                      </a:r>
                      <a:r>
                        <a:rPr lang="ca-ES" sz="800" baseline="0" dirty="0" smtClean="0">
                          <a:solidFill>
                            <a:schemeClr val="bg1"/>
                          </a:solidFill>
                          <a:latin typeface="Lato "/>
                        </a:rPr>
                        <a:t> </a:t>
                      </a:r>
                      <a:endParaRPr lang="ca-ES" sz="800" dirty="0" smtClean="0">
                        <a:solidFill>
                          <a:schemeClr val="bg1"/>
                        </a:solidFill>
                        <a:latin typeface="Lato "/>
                      </a:endParaRPr>
                    </a:p>
                  </a:txBody>
                  <a:tcPr marL="44450" marR="44450" marT="0" marB="0" anchor="ctr">
                    <a:solidFill>
                      <a:srgbClr val="197363"/>
                    </a:solidFill>
                  </a:tcPr>
                </a:tc>
                <a:tc hMerge="1">
                  <a:txBody>
                    <a:bodyPr/>
                    <a:lstStyle/>
                    <a:p>
                      <a:pPr algn="ctr">
                        <a:lnSpc>
                          <a:spcPct val="115000"/>
                        </a:lnSpc>
                        <a:spcAft>
                          <a:spcPts val="1000"/>
                        </a:spcAft>
                      </a:pPr>
                      <a:endParaRPr lang="ca-ES" sz="900" noProof="0" dirty="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solidFill>
                      <a:srgbClr val="197363"/>
                    </a:solidFill>
                  </a:tcPr>
                </a:tc>
                <a:tc>
                  <a:txBody>
                    <a:bodyPr/>
                    <a:lstStyle/>
                    <a:p>
                      <a:pPr algn="l">
                        <a:lnSpc>
                          <a:spcPct val="115000"/>
                        </a:lnSpc>
                        <a:spcAft>
                          <a:spcPts val="1000"/>
                        </a:spcAft>
                      </a:pPr>
                      <a:r>
                        <a:rPr lang="ca-ES" sz="900" noProof="0" dirty="0" smtClean="0">
                          <a:solidFill>
                            <a:schemeClr val="bg1"/>
                          </a:solidFill>
                          <a:effectLst/>
                          <a:latin typeface="Lato" panose="020F0502020204030203" pitchFamily="34" charset="0"/>
                        </a:rPr>
                        <a:t>   Música</a:t>
                      </a:r>
                      <a:r>
                        <a:rPr lang="ca-ES" sz="900" baseline="0" noProof="0" dirty="0" smtClean="0">
                          <a:solidFill>
                            <a:schemeClr val="bg1"/>
                          </a:solidFill>
                          <a:effectLst/>
                          <a:latin typeface="Lato" panose="020F0502020204030203" pitchFamily="34" charset="0"/>
                        </a:rPr>
                        <a:t> i jocs</a:t>
                      </a:r>
                      <a:endParaRPr lang="ca-ES" sz="900" noProof="0" dirty="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solidFill>
                      <a:srgbClr val="197363"/>
                    </a:solidFill>
                  </a:tcPr>
                </a:tc>
                <a:extLst>
                  <a:ext uri="{0D108BD9-81ED-4DB2-BD59-A6C34878D82A}">
                    <a16:rowId xmlns:a16="http://schemas.microsoft.com/office/drawing/2014/main" xmlns="" val="908226225"/>
                  </a:ext>
                </a:extLst>
              </a:tr>
              <a:tr h="702150">
                <a:tc>
                  <a:txBody>
                    <a:bodyPr/>
                    <a:lstStyle/>
                    <a:p>
                      <a:pPr algn="ctr">
                        <a:lnSpc>
                          <a:spcPct val="115000"/>
                        </a:lnSpc>
                        <a:spcAft>
                          <a:spcPts val="1000"/>
                        </a:spcAft>
                      </a:pPr>
                      <a:r>
                        <a:rPr lang="ca-ES" sz="900" noProof="0" dirty="0">
                          <a:solidFill>
                            <a:srgbClr val="008376"/>
                          </a:solidFill>
                          <a:effectLst/>
                          <a:latin typeface="Lato" panose="020F0502020204030203" pitchFamily="34" charset="0"/>
                        </a:rPr>
                        <a:t>2n</a:t>
                      </a:r>
                      <a:endParaRPr lang="ca-ES" sz="900" noProof="0" dirty="0">
                        <a:solidFill>
                          <a:srgbClr val="008376"/>
                        </a:solidFill>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solidFill>
                      <a:srgbClr val="E2D6B5"/>
                    </a:solidFill>
                  </a:tcPr>
                </a:tc>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ca-ES" sz="900" b="0" i="0" u="none" strike="noStrike" kern="1200" cap="none" spc="0" normalizeH="0" baseline="0" noProof="0" dirty="0" smtClean="0">
                        <a:ln>
                          <a:noFill/>
                        </a:ln>
                        <a:solidFill>
                          <a:prstClr val="black"/>
                        </a:solidFill>
                        <a:effectLst/>
                        <a:uLnTx/>
                        <a:uFillTx/>
                        <a:latin typeface="Lato" panose="020F0502020204030203"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ca-ES" sz="900" b="0" i="0" u="none" strike="noStrike" kern="1200" cap="none" spc="0" normalizeH="0" baseline="0" noProof="0" dirty="0" smtClean="0">
                          <a:ln>
                            <a:noFill/>
                          </a:ln>
                          <a:solidFill>
                            <a:prstClr val="black"/>
                          </a:solidFill>
                          <a:effectLst/>
                          <a:uLnTx/>
                          <a:uFillTx/>
                          <a:latin typeface="Lato" panose="020F0502020204030203" pitchFamily="34" charset="0"/>
                          <a:ea typeface="Calibri" panose="020F0502020204030204" pitchFamily="34" charset="0"/>
                          <a:cs typeface="Times New Roman" panose="02020603050405020304" pitchFamily="18" charset="0"/>
                        </a:rPr>
                        <a:t>Lliure/Lleure dirigit</a:t>
                      </a:r>
                    </a:p>
                    <a:p>
                      <a:pPr algn="ctr">
                        <a:lnSpc>
                          <a:spcPct val="115000"/>
                        </a:lnSpc>
                        <a:spcAft>
                          <a:spcPts val="1000"/>
                        </a:spcAft>
                      </a:pPr>
                      <a:endParaRPr lang="ca-ES" sz="900" noProof="0" dirty="0" smtClean="0">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solidFill>
                      <a:schemeClr val="bg1">
                        <a:lumMod val="85000"/>
                      </a:schemeClr>
                    </a:solidFill>
                  </a:tcPr>
                </a:tc>
                <a:tc gridSpan="2">
                  <a:txBody>
                    <a:bodyPr/>
                    <a:lstStyle/>
                    <a:p>
                      <a:pPr algn="ctr">
                        <a:lnSpc>
                          <a:spcPct val="115000"/>
                        </a:lnSpc>
                        <a:spcAft>
                          <a:spcPts val="1000"/>
                        </a:spcAft>
                      </a:pPr>
                      <a:r>
                        <a:rPr lang="ca-ES" sz="900" noProof="0" dirty="0" smtClean="0">
                          <a:effectLst/>
                          <a:latin typeface="Lato" panose="020F0502020204030203" pitchFamily="34" charset="0"/>
                        </a:rPr>
                        <a:t>Tallers/Lliure</a:t>
                      </a:r>
                    </a:p>
                  </a:txBody>
                  <a:tcPr marL="44450" marR="44450" marT="0" marB="0" anchor="ctr">
                    <a:solidFill>
                      <a:schemeClr val="bg1">
                        <a:lumMod val="85000"/>
                      </a:schemeClr>
                    </a:solidFill>
                  </a:tcPr>
                </a:tc>
                <a:tc hMerge="1">
                  <a:txBody>
                    <a:bodyPr/>
                    <a:lstStyle/>
                    <a:p>
                      <a:pPr algn="ctr">
                        <a:lnSpc>
                          <a:spcPct val="115000"/>
                        </a:lnSpc>
                        <a:spcAft>
                          <a:spcPts val="1000"/>
                        </a:spcAft>
                      </a:pPr>
                      <a:endParaRPr lang="es-ES" sz="900">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1000"/>
                        </a:spcAft>
                      </a:pPr>
                      <a:r>
                        <a:rPr lang="ca-ES" sz="900" noProof="0" dirty="0" smtClean="0">
                          <a:effectLst/>
                          <a:latin typeface="Lato" panose="020F0502020204030203" pitchFamily="34" charset="0"/>
                          <a:ea typeface="Calibri" panose="020F0502020204030204" pitchFamily="34" charset="0"/>
                          <a:cs typeface="Times New Roman" panose="02020603050405020304" pitchFamily="18" charset="0"/>
                        </a:rPr>
                        <a:t>Lliure/Lleure dirigit</a:t>
                      </a:r>
                    </a:p>
                  </a:txBody>
                  <a:tcPr marL="44450" marR="44450" marT="0" marB="0" anchor="ctr">
                    <a:solidFill>
                      <a:schemeClr val="bg1">
                        <a:lumMod val="85000"/>
                      </a:schemeClr>
                    </a:solidFill>
                  </a:tcPr>
                </a:tc>
                <a:tc gridSpan="2">
                  <a:txBody>
                    <a:bodyPr/>
                    <a:lstStyle/>
                    <a:p>
                      <a:pPr algn="ctr">
                        <a:lnSpc>
                          <a:spcPct val="115000"/>
                        </a:lnSpc>
                        <a:spcAft>
                          <a:spcPts val="1000"/>
                        </a:spcAft>
                      </a:pPr>
                      <a:r>
                        <a:rPr lang="ca-ES" sz="900" noProof="0" dirty="0" smtClean="0">
                          <a:effectLst/>
                          <a:latin typeface="Lato" panose="020F0502020204030203" pitchFamily="34" charset="0"/>
                          <a:ea typeface="Calibri" panose="020F0502020204030204" pitchFamily="34" charset="0"/>
                          <a:cs typeface="Times New Roman" panose="02020603050405020304" pitchFamily="18" charset="0"/>
                        </a:rPr>
                        <a:t>Tallers/Lliure</a:t>
                      </a:r>
                    </a:p>
                  </a:txBody>
                  <a:tcPr marL="44450" marR="44450" marT="0" marB="0" anchor="ctr">
                    <a:solidFill>
                      <a:schemeClr val="bg1">
                        <a:lumMod val="85000"/>
                      </a:schemeClr>
                    </a:solidFill>
                  </a:tcPr>
                </a:tc>
                <a:tc hMerge="1">
                  <a:txBody>
                    <a:bodyPr/>
                    <a:lstStyle/>
                    <a:p>
                      <a:pPr algn="ctr">
                        <a:lnSpc>
                          <a:spcPct val="115000"/>
                        </a:lnSpc>
                        <a:spcAft>
                          <a:spcPts val="1000"/>
                        </a:spcAft>
                      </a:pPr>
                      <a:endParaRPr lang="ca-ES" sz="900" noProof="0" dirty="0">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solidFill>
                      <a:schemeClr val="bg1">
                        <a:lumMod val="85000"/>
                      </a:schemeClr>
                    </a:solidFill>
                  </a:tcPr>
                </a:tc>
                <a:tc>
                  <a:txBody>
                    <a:bodyPr/>
                    <a:lstStyle/>
                    <a:p>
                      <a:pPr algn="l">
                        <a:lnSpc>
                          <a:spcPct val="115000"/>
                        </a:lnSpc>
                        <a:spcAft>
                          <a:spcPts val="1000"/>
                        </a:spcAft>
                      </a:pPr>
                      <a:r>
                        <a:rPr lang="ca-ES" sz="900" noProof="0" dirty="0" smtClean="0">
                          <a:effectLst/>
                          <a:latin typeface="Lato" panose="020F0502020204030203" pitchFamily="34" charset="0"/>
                        </a:rPr>
                        <a:t>  Música</a:t>
                      </a:r>
                      <a:r>
                        <a:rPr lang="ca-ES" sz="900" baseline="0" noProof="0" dirty="0" smtClean="0">
                          <a:effectLst/>
                          <a:latin typeface="Lato" panose="020F0502020204030203" pitchFamily="34" charset="0"/>
                        </a:rPr>
                        <a:t> i j</a:t>
                      </a:r>
                      <a:r>
                        <a:rPr lang="ca-ES" sz="900" noProof="0" dirty="0" smtClean="0">
                          <a:effectLst/>
                          <a:latin typeface="Lato" panose="020F0502020204030203" pitchFamily="34" charset="0"/>
                        </a:rPr>
                        <a:t>ocs </a:t>
                      </a:r>
                      <a:endParaRPr lang="ca-ES" sz="900" noProof="0" dirty="0">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solidFill>
                      <a:schemeClr val="bg1">
                        <a:lumMod val="85000"/>
                      </a:schemeClr>
                    </a:solidFill>
                  </a:tcPr>
                </a:tc>
                <a:extLst>
                  <a:ext uri="{0D108BD9-81ED-4DB2-BD59-A6C34878D82A}">
                    <a16:rowId xmlns:a16="http://schemas.microsoft.com/office/drawing/2014/main" xmlns="" val="1957369384"/>
                  </a:ext>
                </a:extLst>
              </a:tr>
            </a:tbl>
          </a:graphicData>
        </a:graphic>
      </p:graphicFrame>
      <p:graphicFrame>
        <p:nvGraphicFramePr>
          <p:cNvPr id="4" name="Tabla 3">
            <a:extLst>
              <a:ext uri="{FF2B5EF4-FFF2-40B4-BE49-F238E27FC236}">
                <a16:creationId xmlns:a16="http://schemas.microsoft.com/office/drawing/2014/main" xmlns="" id="{904B557C-7ED8-4506-A266-83E7DB14F83B}"/>
              </a:ext>
            </a:extLst>
          </p:cNvPr>
          <p:cNvGraphicFramePr>
            <a:graphicFrameLocks noGrp="1"/>
          </p:cNvGraphicFramePr>
          <p:nvPr>
            <p:extLst>
              <p:ext uri="{D42A27DB-BD31-4B8C-83A1-F6EECF244321}">
                <p14:modId xmlns:p14="http://schemas.microsoft.com/office/powerpoint/2010/main" val="1569587813"/>
              </p:ext>
            </p:extLst>
          </p:nvPr>
        </p:nvGraphicFramePr>
        <p:xfrm>
          <a:off x="2524125" y="4516570"/>
          <a:ext cx="5839683" cy="2187992"/>
        </p:xfrm>
        <a:graphic>
          <a:graphicData uri="http://schemas.openxmlformats.org/drawingml/2006/table">
            <a:tbl>
              <a:tblPr firstRow="1" firstCol="1" bandRow="1">
                <a:tableStyleId>{5C22544A-7EE6-4342-B048-85BDC9FD1C3A}</a:tableStyleId>
              </a:tblPr>
              <a:tblGrid>
                <a:gridCol w="643939">
                  <a:extLst>
                    <a:ext uri="{9D8B030D-6E8A-4147-A177-3AD203B41FA5}">
                      <a16:colId xmlns:a16="http://schemas.microsoft.com/office/drawing/2014/main" xmlns="" val="721281616"/>
                    </a:ext>
                  </a:extLst>
                </a:gridCol>
                <a:gridCol w="1047245">
                  <a:extLst>
                    <a:ext uri="{9D8B030D-6E8A-4147-A177-3AD203B41FA5}">
                      <a16:colId xmlns:a16="http://schemas.microsoft.com/office/drawing/2014/main" xmlns="" val="3087776844"/>
                    </a:ext>
                  </a:extLst>
                </a:gridCol>
                <a:gridCol w="1057740">
                  <a:extLst>
                    <a:ext uri="{9D8B030D-6E8A-4147-A177-3AD203B41FA5}">
                      <a16:colId xmlns:a16="http://schemas.microsoft.com/office/drawing/2014/main" xmlns="" val="3645491076"/>
                    </a:ext>
                  </a:extLst>
                </a:gridCol>
                <a:gridCol w="1092973">
                  <a:extLst>
                    <a:ext uri="{9D8B030D-6E8A-4147-A177-3AD203B41FA5}">
                      <a16:colId xmlns:a16="http://schemas.microsoft.com/office/drawing/2014/main" xmlns="" val="3320710279"/>
                    </a:ext>
                  </a:extLst>
                </a:gridCol>
                <a:gridCol w="1103468">
                  <a:extLst>
                    <a:ext uri="{9D8B030D-6E8A-4147-A177-3AD203B41FA5}">
                      <a16:colId xmlns:a16="http://schemas.microsoft.com/office/drawing/2014/main" xmlns="" val="2167771966"/>
                    </a:ext>
                  </a:extLst>
                </a:gridCol>
                <a:gridCol w="894318">
                  <a:extLst>
                    <a:ext uri="{9D8B030D-6E8A-4147-A177-3AD203B41FA5}">
                      <a16:colId xmlns:a16="http://schemas.microsoft.com/office/drawing/2014/main" xmlns="" val="2861313146"/>
                    </a:ext>
                  </a:extLst>
                </a:gridCol>
              </a:tblGrid>
              <a:tr h="135220">
                <a:tc>
                  <a:txBody>
                    <a:bodyPr/>
                    <a:lstStyle/>
                    <a:p>
                      <a:pPr algn="ctr">
                        <a:lnSpc>
                          <a:spcPct val="115000"/>
                        </a:lnSpc>
                        <a:spcAft>
                          <a:spcPts val="1000"/>
                        </a:spcAft>
                      </a:pPr>
                      <a:r>
                        <a:rPr lang="ca-ES" sz="900" noProof="0" dirty="0">
                          <a:solidFill>
                            <a:srgbClr val="008376"/>
                          </a:solidFill>
                          <a:effectLst/>
                          <a:latin typeface="Lato" panose="020F0502020204030203" pitchFamily="34" charset="0"/>
                        </a:rPr>
                        <a:t>PATI</a:t>
                      </a:r>
                      <a:endParaRPr lang="ca-ES" sz="900" noProof="0" dirty="0">
                        <a:solidFill>
                          <a:srgbClr val="008376"/>
                        </a:solidFill>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solidFill>
                      <a:srgbClr val="E2D6B5"/>
                    </a:solidFill>
                  </a:tcPr>
                </a:tc>
                <a:tc>
                  <a:txBody>
                    <a:bodyPr/>
                    <a:lstStyle/>
                    <a:p>
                      <a:pPr algn="ctr">
                        <a:lnSpc>
                          <a:spcPct val="115000"/>
                        </a:lnSpc>
                        <a:spcAft>
                          <a:spcPts val="1000"/>
                        </a:spcAft>
                      </a:pPr>
                      <a:r>
                        <a:rPr lang="ca-ES" sz="900" noProof="0" dirty="0">
                          <a:solidFill>
                            <a:srgbClr val="008376"/>
                          </a:solidFill>
                          <a:effectLst/>
                          <a:latin typeface="Lato" panose="020F0502020204030203" pitchFamily="34" charset="0"/>
                        </a:rPr>
                        <a:t>DILLUNS</a:t>
                      </a:r>
                      <a:endParaRPr lang="ca-ES" sz="900" noProof="0" dirty="0">
                        <a:solidFill>
                          <a:srgbClr val="008376"/>
                        </a:solidFill>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solidFill>
                      <a:srgbClr val="E2D6B5"/>
                    </a:solidFill>
                  </a:tcPr>
                </a:tc>
                <a:tc>
                  <a:txBody>
                    <a:bodyPr/>
                    <a:lstStyle/>
                    <a:p>
                      <a:pPr algn="ctr">
                        <a:lnSpc>
                          <a:spcPct val="115000"/>
                        </a:lnSpc>
                        <a:spcAft>
                          <a:spcPts val="1000"/>
                        </a:spcAft>
                      </a:pPr>
                      <a:r>
                        <a:rPr lang="ca-ES" sz="900" noProof="0" dirty="0">
                          <a:solidFill>
                            <a:srgbClr val="008376"/>
                          </a:solidFill>
                          <a:effectLst/>
                          <a:latin typeface="Lato" panose="020F0502020204030203" pitchFamily="34" charset="0"/>
                        </a:rPr>
                        <a:t>DIMARTS</a:t>
                      </a:r>
                      <a:endParaRPr lang="ca-ES" sz="900" noProof="0" dirty="0">
                        <a:solidFill>
                          <a:srgbClr val="008376"/>
                        </a:solidFill>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solidFill>
                      <a:srgbClr val="E2D6B5"/>
                    </a:solidFill>
                  </a:tcPr>
                </a:tc>
                <a:tc>
                  <a:txBody>
                    <a:bodyPr/>
                    <a:lstStyle/>
                    <a:p>
                      <a:pPr algn="ctr">
                        <a:lnSpc>
                          <a:spcPct val="115000"/>
                        </a:lnSpc>
                        <a:spcAft>
                          <a:spcPts val="1000"/>
                        </a:spcAft>
                      </a:pPr>
                      <a:r>
                        <a:rPr lang="ca-ES" sz="900" noProof="0" dirty="0">
                          <a:solidFill>
                            <a:srgbClr val="008376"/>
                          </a:solidFill>
                          <a:effectLst/>
                          <a:latin typeface="Lato" panose="020F0502020204030203" pitchFamily="34" charset="0"/>
                        </a:rPr>
                        <a:t>DIMECRES</a:t>
                      </a:r>
                      <a:endParaRPr lang="ca-ES" sz="900" noProof="0" dirty="0">
                        <a:solidFill>
                          <a:srgbClr val="008376"/>
                        </a:solidFill>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solidFill>
                      <a:srgbClr val="E2D6B5"/>
                    </a:solidFill>
                  </a:tcPr>
                </a:tc>
                <a:tc>
                  <a:txBody>
                    <a:bodyPr/>
                    <a:lstStyle/>
                    <a:p>
                      <a:pPr algn="ctr">
                        <a:lnSpc>
                          <a:spcPct val="115000"/>
                        </a:lnSpc>
                        <a:spcAft>
                          <a:spcPts val="1000"/>
                        </a:spcAft>
                      </a:pPr>
                      <a:r>
                        <a:rPr lang="ca-ES" sz="900" noProof="0" dirty="0">
                          <a:solidFill>
                            <a:srgbClr val="008376"/>
                          </a:solidFill>
                          <a:effectLst/>
                          <a:latin typeface="Lato" panose="020F0502020204030203" pitchFamily="34" charset="0"/>
                        </a:rPr>
                        <a:t>DIJOUS</a:t>
                      </a:r>
                      <a:endParaRPr lang="ca-ES" sz="900" noProof="0" dirty="0">
                        <a:solidFill>
                          <a:srgbClr val="008376"/>
                        </a:solidFill>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solidFill>
                      <a:srgbClr val="E2D6B5"/>
                    </a:solidFill>
                  </a:tcPr>
                </a:tc>
                <a:tc>
                  <a:txBody>
                    <a:bodyPr/>
                    <a:lstStyle/>
                    <a:p>
                      <a:pPr algn="ctr">
                        <a:lnSpc>
                          <a:spcPct val="115000"/>
                        </a:lnSpc>
                        <a:spcAft>
                          <a:spcPts val="1000"/>
                        </a:spcAft>
                      </a:pPr>
                      <a:r>
                        <a:rPr lang="ca-ES" sz="900" noProof="0" dirty="0">
                          <a:solidFill>
                            <a:srgbClr val="008376"/>
                          </a:solidFill>
                          <a:effectLst/>
                          <a:latin typeface="Lato" panose="020F0502020204030203" pitchFamily="34" charset="0"/>
                        </a:rPr>
                        <a:t>DIVENDRES</a:t>
                      </a:r>
                      <a:endParaRPr lang="ca-ES" sz="900" noProof="0" dirty="0">
                        <a:solidFill>
                          <a:srgbClr val="008376"/>
                        </a:solidFill>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solidFill>
                      <a:srgbClr val="E2D6B5"/>
                    </a:solidFill>
                  </a:tcPr>
                </a:tc>
                <a:extLst>
                  <a:ext uri="{0D108BD9-81ED-4DB2-BD59-A6C34878D82A}">
                    <a16:rowId xmlns:a16="http://schemas.microsoft.com/office/drawing/2014/main" xmlns="" val="437065406"/>
                  </a:ext>
                </a:extLst>
              </a:tr>
              <a:tr h="263965">
                <a:tc>
                  <a:txBody>
                    <a:bodyPr/>
                    <a:lstStyle/>
                    <a:p>
                      <a:pPr algn="ctr">
                        <a:lnSpc>
                          <a:spcPct val="115000"/>
                        </a:lnSpc>
                        <a:spcAft>
                          <a:spcPts val="1000"/>
                        </a:spcAft>
                      </a:pPr>
                      <a:r>
                        <a:rPr lang="ca-ES" sz="900" noProof="0" dirty="0">
                          <a:solidFill>
                            <a:srgbClr val="008376"/>
                          </a:solidFill>
                          <a:effectLst/>
                          <a:latin typeface="Lato" panose="020F0502020204030203" pitchFamily="34" charset="0"/>
                        </a:rPr>
                        <a:t> 3r</a:t>
                      </a:r>
                      <a:endParaRPr lang="ca-ES" sz="900" noProof="0" dirty="0">
                        <a:solidFill>
                          <a:srgbClr val="008376"/>
                        </a:solidFill>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solidFill>
                      <a:srgbClr val="E2D6B5"/>
                    </a:solidFill>
                  </a:tcPr>
                </a:tc>
                <a:tc>
                  <a:txBody>
                    <a:bodyPr/>
                    <a:lstStyle/>
                    <a:p>
                      <a:pPr algn="ctr">
                        <a:lnSpc>
                          <a:spcPct val="115000"/>
                        </a:lnSpc>
                        <a:spcAft>
                          <a:spcPts val="1000"/>
                        </a:spcAft>
                      </a:pPr>
                      <a:r>
                        <a:rPr lang="ca-ES" sz="900" noProof="0" dirty="0" smtClean="0">
                          <a:effectLst/>
                          <a:latin typeface="Lato" panose="020F0502020204030203" pitchFamily="34" charset="0"/>
                          <a:ea typeface="Calibri" panose="020F0502020204030204" pitchFamily="34" charset="0"/>
                          <a:cs typeface="Times New Roman" panose="02020603050405020304" pitchFamily="18" charset="0"/>
                        </a:rPr>
                        <a:t>Lliure/Lleure dirigit</a:t>
                      </a:r>
                    </a:p>
                  </a:txBody>
                  <a:tcPr marL="44450" marR="44450" marT="0" marB="0" anchor="ctr">
                    <a:solidFill>
                      <a:schemeClr val="bg1">
                        <a:lumMod val="85000"/>
                      </a:schemeClr>
                    </a:solidFill>
                  </a:tcPr>
                </a:tc>
                <a:tc>
                  <a:txBody>
                    <a:bodyPr/>
                    <a:lstStyle/>
                    <a:p>
                      <a:pPr algn="ctr">
                        <a:lnSpc>
                          <a:spcPct val="115000"/>
                        </a:lnSpc>
                        <a:spcAft>
                          <a:spcPts val="1000"/>
                        </a:spcAft>
                      </a:pPr>
                      <a:r>
                        <a:rPr lang="ca-ES" sz="900" noProof="0" dirty="0" smtClean="0">
                          <a:effectLst/>
                          <a:latin typeface="Lato" panose="020F0502020204030203" pitchFamily="34" charset="0"/>
                          <a:ea typeface="Calibri" panose="020F0502020204030204" pitchFamily="34" charset="0"/>
                          <a:cs typeface="Times New Roman" panose="02020603050405020304" pitchFamily="18" charset="0"/>
                        </a:rPr>
                        <a:t>Taller/Lliure</a:t>
                      </a:r>
                    </a:p>
                  </a:txBody>
                  <a:tcPr marL="44450" marR="44450" marT="0" marB="0" anchor="ctr">
                    <a:solidFill>
                      <a:schemeClr val="bg1">
                        <a:lumMod val="85000"/>
                      </a:schemeClr>
                    </a:solidFill>
                  </a:tcPr>
                </a:tc>
                <a:tc>
                  <a:txBody>
                    <a:bodyPr/>
                    <a:lstStyle/>
                    <a:p>
                      <a:pPr algn="ctr">
                        <a:lnSpc>
                          <a:spcPct val="115000"/>
                        </a:lnSpc>
                        <a:spcAft>
                          <a:spcPts val="1000"/>
                        </a:spcAft>
                      </a:pPr>
                      <a:r>
                        <a:rPr lang="ca-ES" sz="900" noProof="0" dirty="0" smtClean="0">
                          <a:effectLst/>
                          <a:latin typeface="Lato" panose="020F0502020204030203" pitchFamily="34" charset="0"/>
                          <a:ea typeface="Calibri" panose="020F0502020204030204" pitchFamily="34" charset="0"/>
                          <a:cs typeface="Times New Roman" panose="02020603050405020304" pitchFamily="18" charset="0"/>
                        </a:rPr>
                        <a:t>Lliure/Lleure dirigit</a:t>
                      </a:r>
                    </a:p>
                  </a:txBody>
                  <a:tcPr marL="44450" marR="44450" marT="0" marB="0" anchor="ctr">
                    <a:solidFill>
                      <a:schemeClr val="bg1">
                        <a:lumMod val="85000"/>
                      </a:schemeClr>
                    </a:solidFill>
                  </a:tcPr>
                </a:tc>
                <a:tc>
                  <a:txBody>
                    <a:bodyPr/>
                    <a:lstStyle/>
                    <a:p>
                      <a:pPr algn="ctr">
                        <a:lnSpc>
                          <a:spcPct val="115000"/>
                        </a:lnSpc>
                        <a:spcAft>
                          <a:spcPts val="1000"/>
                        </a:spcAft>
                      </a:pPr>
                      <a:r>
                        <a:rPr lang="ca-ES" sz="900" noProof="0" dirty="0" smtClean="0">
                          <a:effectLst/>
                          <a:latin typeface="Lato" panose="020F0502020204030203" pitchFamily="34" charset="0"/>
                          <a:ea typeface="Calibri" panose="020F0502020204030204" pitchFamily="34" charset="0"/>
                          <a:cs typeface="Times New Roman" panose="02020603050405020304" pitchFamily="18" charset="0"/>
                        </a:rPr>
                        <a:t>Tallers/Lliure</a:t>
                      </a:r>
                      <a:endParaRPr lang="ca-ES" sz="900" noProof="0" dirty="0">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solidFill>
                      <a:schemeClr val="bg1">
                        <a:lumMod val="85000"/>
                      </a:schemeClr>
                    </a:solidFill>
                  </a:tcPr>
                </a:tc>
                <a:tc>
                  <a:txBody>
                    <a:bodyPr/>
                    <a:lstStyle/>
                    <a:p>
                      <a:pPr algn="ctr">
                        <a:lnSpc>
                          <a:spcPct val="115000"/>
                        </a:lnSpc>
                        <a:spcAft>
                          <a:spcPts val="1000"/>
                        </a:spcAft>
                      </a:pPr>
                      <a:r>
                        <a:rPr lang="ca-ES" sz="900" noProof="0" dirty="0" smtClean="0">
                          <a:effectLst/>
                          <a:latin typeface="Lato" panose="020F0502020204030203" pitchFamily="34" charset="0"/>
                        </a:rPr>
                        <a:t>Música i jocs</a:t>
                      </a:r>
                      <a:endParaRPr lang="ca-ES" sz="900" noProof="0" dirty="0">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solidFill>
                      <a:schemeClr val="bg1">
                        <a:lumMod val="85000"/>
                      </a:schemeClr>
                    </a:solidFill>
                  </a:tcPr>
                </a:tc>
                <a:extLst>
                  <a:ext uri="{0D108BD9-81ED-4DB2-BD59-A6C34878D82A}">
                    <a16:rowId xmlns:a16="http://schemas.microsoft.com/office/drawing/2014/main" xmlns="" val="2786355823"/>
                  </a:ext>
                </a:extLst>
              </a:tr>
              <a:tr h="485395">
                <a:tc>
                  <a:txBody>
                    <a:bodyPr/>
                    <a:lstStyle/>
                    <a:p>
                      <a:pPr algn="ctr">
                        <a:lnSpc>
                          <a:spcPct val="115000"/>
                        </a:lnSpc>
                        <a:spcAft>
                          <a:spcPts val="1000"/>
                        </a:spcAft>
                      </a:pPr>
                      <a:r>
                        <a:rPr lang="ca-ES" sz="900" noProof="0" dirty="0">
                          <a:solidFill>
                            <a:srgbClr val="008376"/>
                          </a:solidFill>
                          <a:effectLst/>
                          <a:latin typeface="Lato" panose="020F0502020204030203" pitchFamily="34" charset="0"/>
                        </a:rPr>
                        <a:t>4t</a:t>
                      </a:r>
                      <a:endParaRPr lang="ca-ES" sz="900" noProof="0" dirty="0">
                        <a:solidFill>
                          <a:srgbClr val="008376"/>
                        </a:solidFill>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solidFill>
                      <a:srgbClr val="E2D6B5"/>
                    </a:solidFill>
                  </a:tcPr>
                </a:tc>
                <a:tc>
                  <a:txBody>
                    <a:bodyPr/>
                    <a:lstStyle/>
                    <a:p>
                      <a:pPr algn="ctr">
                        <a:lnSpc>
                          <a:spcPct val="115000"/>
                        </a:lnSpc>
                        <a:spcAft>
                          <a:spcPts val="1000"/>
                        </a:spcAft>
                      </a:pPr>
                      <a:r>
                        <a:rPr lang="ca-ES" sz="900" noProof="0" dirty="0" smtClean="0">
                          <a:solidFill>
                            <a:schemeClr val="bg1"/>
                          </a:solidFill>
                          <a:effectLst/>
                          <a:latin typeface="Lato" panose="020F0502020204030203" pitchFamily="34" charset="0"/>
                          <a:ea typeface="Calibri" panose="020F0502020204030204" pitchFamily="34" charset="0"/>
                          <a:cs typeface="Times New Roman" panose="02020603050405020304" pitchFamily="18" charset="0"/>
                        </a:rPr>
                        <a:t>Lliure/Lleure dirigit</a:t>
                      </a:r>
                    </a:p>
                  </a:txBody>
                  <a:tcPr marL="44450" marR="44450" marT="0" marB="0" anchor="ctr">
                    <a:solidFill>
                      <a:srgbClr val="197363"/>
                    </a:solidFill>
                  </a:tcPr>
                </a:tc>
                <a:tc>
                  <a:txBody>
                    <a:bodyPr/>
                    <a:lstStyle/>
                    <a:p>
                      <a:pPr algn="ctr">
                        <a:lnSpc>
                          <a:spcPct val="115000"/>
                        </a:lnSpc>
                        <a:spcAft>
                          <a:spcPts val="1000"/>
                        </a:spcAft>
                      </a:pPr>
                      <a:r>
                        <a:rPr lang="ca-ES" sz="900" noProof="0" dirty="0" smtClean="0">
                          <a:solidFill>
                            <a:schemeClr val="bg1"/>
                          </a:solidFill>
                          <a:effectLst/>
                          <a:latin typeface="Lato" panose="020F0502020204030203" pitchFamily="34" charset="0"/>
                          <a:ea typeface="Calibri" panose="020F0502020204030204" pitchFamily="34" charset="0"/>
                          <a:cs typeface="Times New Roman" panose="02020603050405020304" pitchFamily="18" charset="0"/>
                        </a:rPr>
                        <a:t>Taller/Lliure</a:t>
                      </a:r>
                    </a:p>
                  </a:txBody>
                  <a:tcPr marL="44450" marR="44450" marT="0" marB="0" anchor="ctr">
                    <a:solidFill>
                      <a:srgbClr val="197363"/>
                    </a:solidFill>
                  </a:tcPr>
                </a:tc>
                <a:tc>
                  <a:txBody>
                    <a:bodyPr/>
                    <a:lstStyle/>
                    <a:p>
                      <a:pPr algn="ctr">
                        <a:lnSpc>
                          <a:spcPct val="115000"/>
                        </a:lnSpc>
                        <a:spcAft>
                          <a:spcPts val="1000"/>
                        </a:spcAft>
                      </a:pPr>
                      <a:r>
                        <a:rPr lang="ca-ES" sz="900" noProof="0" dirty="0" smtClean="0">
                          <a:solidFill>
                            <a:schemeClr val="bg1"/>
                          </a:solidFill>
                          <a:effectLst/>
                          <a:latin typeface="Lato" panose="020F0502020204030203" pitchFamily="34" charset="0"/>
                          <a:ea typeface="Calibri" panose="020F0502020204030204" pitchFamily="34" charset="0"/>
                          <a:cs typeface="Times New Roman" panose="02020603050405020304" pitchFamily="18" charset="0"/>
                        </a:rPr>
                        <a:t>Lliure/Lleure dirigit</a:t>
                      </a:r>
                    </a:p>
                  </a:txBody>
                  <a:tcPr marL="44450" marR="44450" marT="0" marB="0" anchor="ctr">
                    <a:solidFill>
                      <a:srgbClr val="197363"/>
                    </a:solidFill>
                  </a:tcPr>
                </a:tc>
                <a:tc>
                  <a:txBody>
                    <a:bodyPr/>
                    <a:lstStyle/>
                    <a:p>
                      <a:pPr algn="ctr">
                        <a:lnSpc>
                          <a:spcPct val="115000"/>
                        </a:lnSpc>
                        <a:spcAft>
                          <a:spcPts val="1000"/>
                        </a:spcAft>
                      </a:pPr>
                      <a:r>
                        <a:rPr lang="ca-ES" sz="900" noProof="0" dirty="0" smtClean="0">
                          <a:solidFill>
                            <a:schemeClr val="bg1"/>
                          </a:solidFill>
                          <a:effectLst/>
                          <a:latin typeface="Lato" panose="020F0502020204030203" pitchFamily="34" charset="0"/>
                        </a:rPr>
                        <a:t>Tallers/Lliure </a:t>
                      </a:r>
                      <a:endParaRPr lang="ca-ES" sz="900" noProof="0" dirty="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solidFill>
                      <a:srgbClr val="197363"/>
                    </a:solidFill>
                  </a:tcPr>
                </a:tc>
                <a:tc>
                  <a:txBody>
                    <a:bodyPr/>
                    <a:lstStyle/>
                    <a:p>
                      <a:pPr algn="ctr">
                        <a:lnSpc>
                          <a:spcPct val="115000"/>
                        </a:lnSpc>
                        <a:spcAft>
                          <a:spcPts val="1000"/>
                        </a:spcAft>
                      </a:pPr>
                      <a:r>
                        <a:rPr lang="ca-ES" sz="900" noProof="0" dirty="0" smtClean="0">
                          <a:solidFill>
                            <a:schemeClr val="bg1"/>
                          </a:solidFill>
                          <a:effectLst/>
                          <a:latin typeface="Lato" panose="020F0502020204030203" pitchFamily="34" charset="0"/>
                        </a:rPr>
                        <a:t>Música</a:t>
                      </a:r>
                      <a:r>
                        <a:rPr lang="ca-ES" sz="900" baseline="0" noProof="0" dirty="0" smtClean="0">
                          <a:solidFill>
                            <a:schemeClr val="bg1"/>
                          </a:solidFill>
                          <a:effectLst/>
                          <a:latin typeface="Lato" panose="020F0502020204030203" pitchFamily="34" charset="0"/>
                        </a:rPr>
                        <a:t> i jocs</a:t>
                      </a:r>
                      <a:endParaRPr lang="ca-ES" sz="900" noProof="0" dirty="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solidFill>
                      <a:srgbClr val="197363"/>
                    </a:solidFill>
                  </a:tcPr>
                </a:tc>
                <a:extLst>
                  <a:ext uri="{0D108BD9-81ED-4DB2-BD59-A6C34878D82A}">
                    <a16:rowId xmlns:a16="http://schemas.microsoft.com/office/drawing/2014/main" xmlns="" val="3561318908"/>
                  </a:ext>
                </a:extLst>
              </a:tr>
              <a:tr h="553696">
                <a:tc>
                  <a:txBody>
                    <a:bodyPr/>
                    <a:lstStyle/>
                    <a:p>
                      <a:pPr algn="ctr">
                        <a:lnSpc>
                          <a:spcPct val="115000"/>
                        </a:lnSpc>
                        <a:spcAft>
                          <a:spcPts val="1000"/>
                        </a:spcAft>
                      </a:pPr>
                      <a:r>
                        <a:rPr lang="ca-ES" sz="900" noProof="0" dirty="0">
                          <a:solidFill>
                            <a:srgbClr val="008376"/>
                          </a:solidFill>
                          <a:effectLst/>
                          <a:latin typeface="Lato" panose="020F0502020204030203" pitchFamily="34" charset="0"/>
                        </a:rPr>
                        <a:t>5è</a:t>
                      </a:r>
                      <a:endParaRPr lang="ca-ES" sz="900" noProof="0" dirty="0">
                        <a:solidFill>
                          <a:srgbClr val="008376"/>
                        </a:solidFill>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solidFill>
                      <a:srgbClr val="E2D6B5"/>
                    </a:solidFill>
                  </a:tcPr>
                </a:tc>
                <a:tc>
                  <a:txBody>
                    <a:bodyPr/>
                    <a:lstStyle/>
                    <a:p>
                      <a:pPr algn="ctr">
                        <a:lnSpc>
                          <a:spcPct val="115000"/>
                        </a:lnSpc>
                        <a:spcAft>
                          <a:spcPts val="1000"/>
                        </a:spcAft>
                      </a:pPr>
                      <a:r>
                        <a:rPr lang="ca-ES" sz="900" noProof="0" dirty="0" smtClean="0">
                          <a:effectLst/>
                          <a:latin typeface="Lato" panose="020F0502020204030203" pitchFamily="34" charset="0"/>
                          <a:ea typeface="Calibri" panose="020F0502020204030204" pitchFamily="34" charset="0"/>
                          <a:cs typeface="Times New Roman" panose="02020603050405020304" pitchFamily="18" charset="0"/>
                        </a:rPr>
                        <a:t>Lliure/Lleure dirigit</a:t>
                      </a:r>
                    </a:p>
                  </a:txBody>
                  <a:tcPr marL="44450" marR="44450" marT="0" marB="0" anchor="ctr">
                    <a:solidFill>
                      <a:schemeClr val="bg1">
                        <a:lumMod val="85000"/>
                      </a:schemeClr>
                    </a:solidFill>
                  </a:tcPr>
                </a:tc>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ca-ES" sz="900" b="0" i="0" u="none" strike="noStrike" kern="1200" cap="none" spc="0" normalizeH="0" baseline="0" noProof="0" dirty="0" smtClean="0">
                          <a:ln>
                            <a:noFill/>
                          </a:ln>
                          <a:solidFill>
                            <a:prstClr val="black"/>
                          </a:solidFill>
                          <a:effectLst/>
                          <a:uLnTx/>
                          <a:uFillTx/>
                          <a:latin typeface="Lato" panose="020F0502020204030203" pitchFamily="34" charset="0"/>
                          <a:ea typeface="Calibri" panose="020F0502020204030204" pitchFamily="34" charset="0"/>
                          <a:cs typeface="Times New Roman" panose="02020603050405020304" pitchFamily="18" charset="0"/>
                        </a:rPr>
                        <a:t>Taller/Lliure</a:t>
                      </a:r>
                    </a:p>
                  </a:txBody>
                  <a:tcPr marL="44450" marR="44450" marT="0" marB="0" anchor="ctr">
                    <a:solidFill>
                      <a:schemeClr val="bg1">
                        <a:lumMod val="85000"/>
                      </a:schemeClr>
                    </a:solidFill>
                  </a:tcPr>
                </a:tc>
                <a:tc>
                  <a:txBody>
                    <a:bodyPr/>
                    <a:lstStyle/>
                    <a:p>
                      <a:pPr algn="ctr">
                        <a:lnSpc>
                          <a:spcPct val="115000"/>
                        </a:lnSpc>
                        <a:spcAft>
                          <a:spcPts val="1000"/>
                        </a:spcAft>
                      </a:pPr>
                      <a:r>
                        <a:rPr lang="ca-ES" sz="900" noProof="0" dirty="0" smtClean="0">
                          <a:effectLst/>
                          <a:latin typeface="Lato" panose="020F0502020204030203" pitchFamily="34" charset="0"/>
                          <a:ea typeface="Calibri" panose="020F0502020204030204" pitchFamily="34" charset="0"/>
                          <a:cs typeface="Times New Roman" panose="02020603050405020304" pitchFamily="18" charset="0"/>
                        </a:rPr>
                        <a:t>Lliure/Lleure dirigit</a:t>
                      </a:r>
                    </a:p>
                  </a:txBody>
                  <a:tcPr marL="44450" marR="44450" marT="0" marB="0" anchor="ctr">
                    <a:solidFill>
                      <a:schemeClr val="bg1">
                        <a:lumMod val="85000"/>
                      </a:schemeClr>
                    </a:solidFill>
                  </a:tcPr>
                </a:tc>
                <a:tc>
                  <a:txBody>
                    <a:bodyPr/>
                    <a:lstStyle/>
                    <a:p>
                      <a:pPr algn="ctr">
                        <a:lnSpc>
                          <a:spcPct val="115000"/>
                        </a:lnSpc>
                        <a:spcAft>
                          <a:spcPts val="1000"/>
                        </a:spcAft>
                      </a:pPr>
                      <a:r>
                        <a:rPr lang="ca-ES" sz="900" noProof="0" dirty="0" smtClean="0">
                          <a:effectLst/>
                          <a:latin typeface="Lato" panose="020F0502020204030203" pitchFamily="34" charset="0"/>
                          <a:ea typeface="Calibri" panose="020F0502020204030204" pitchFamily="34" charset="0"/>
                          <a:cs typeface="Times New Roman" panose="02020603050405020304" pitchFamily="18" charset="0"/>
                        </a:rPr>
                        <a:t>Tallers/Lliure</a:t>
                      </a:r>
                      <a:endParaRPr lang="ca-ES" sz="900" noProof="0" dirty="0">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solidFill>
                      <a:schemeClr val="bg1">
                        <a:lumMod val="85000"/>
                      </a:schemeClr>
                    </a:solidFill>
                  </a:tcPr>
                </a:tc>
                <a:tc>
                  <a:txBody>
                    <a:bodyPr/>
                    <a:lstStyle/>
                    <a:p>
                      <a:pPr algn="ctr">
                        <a:lnSpc>
                          <a:spcPct val="115000"/>
                        </a:lnSpc>
                        <a:spcAft>
                          <a:spcPts val="1000"/>
                        </a:spcAft>
                      </a:pPr>
                      <a:r>
                        <a:rPr lang="ca-ES" sz="900" noProof="0" dirty="0" smtClean="0">
                          <a:effectLst/>
                          <a:latin typeface="Lato" panose="020F0502020204030203" pitchFamily="34" charset="0"/>
                        </a:rPr>
                        <a:t>Música</a:t>
                      </a:r>
                      <a:r>
                        <a:rPr lang="ca-ES" sz="900" baseline="0" noProof="0" dirty="0" smtClean="0">
                          <a:effectLst/>
                          <a:latin typeface="Lato" panose="020F0502020204030203" pitchFamily="34" charset="0"/>
                        </a:rPr>
                        <a:t> i jocs</a:t>
                      </a:r>
                      <a:endParaRPr lang="ca-ES" sz="900" noProof="0" dirty="0">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solidFill>
                      <a:schemeClr val="bg1">
                        <a:lumMod val="85000"/>
                      </a:schemeClr>
                    </a:solidFill>
                  </a:tcPr>
                </a:tc>
                <a:extLst>
                  <a:ext uri="{0D108BD9-81ED-4DB2-BD59-A6C34878D82A}">
                    <a16:rowId xmlns:a16="http://schemas.microsoft.com/office/drawing/2014/main" xmlns="" val="4215005952"/>
                  </a:ext>
                </a:extLst>
              </a:tr>
              <a:tr h="436418">
                <a:tc>
                  <a:txBody>
                    <a:bodyPr/>
                    <a:lstStyle/>
                    <a:p>
                      <a:pPr algn="ctr">
                        <a:lnSpc>
                          <a:spcPct val="115000"/>
                        </a:lnSpc>
                        <a:spcAft>
                          <a:spcPts val="1000"/>
                        </a:spcAft>
                      </a:pPr>
                      <a:r>
                        <a:rPr lang="ca-ES" sz="900" noProof="0" dirty="0">
                          <a:solidFill>
                            <a:srgbClr val="008376"/>
                          </a:solidFill>
                          <a:effectLst/>
                          <a:latin typeface="Lato" panose="020F0502020204030203" pitchFamily="34" charset="0"/>
                        </a:rPr>
                        <a:t>6é</a:t>
                      </a:r>
                      <a:endParaRPr lang="ca-ES" sz="900" noProof="0" dirty="0">
                        <a:solidFill>
                          <a:srgbClr val="008376"/>
                        </a:solidFill>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solidFill>
                      <a:srgbClr val="E2D6B5"/>
                    </a:solidFill>
                  </a:tcPr>
                </a:tc>
                <a:tc>
                  <a:txBody>
                    <a:bodyPr/>
                    <a:lstStyle/>
                    <a:p>
                      <a:pPr algn="ctr">
                        <a:lnSpc>
                          <a:spcPct val="115000"/>
                        </a:lnSpc>
                        <a:spcAft>
                          <a:spcPts val="1000"/>
                        </a:spcAft>
                      </a:pPr>
                      <a:r>
                        <a:rPr lang="ca-ES" sz="900" noProof="0" dirty="0" smtClean="0">
                          <a:solidFill>
                            <a:schemeClr val="bg1"/>
                          </a:solidFill>
                          <a:effectLst/>
                          <a:latin typeface="Lato" panose="020F0502020204030203" pitchFamily="34" charset="0"/>
                          <a:ea typeface="Calibri" panose="020F0502020204030204" pitchFamily="34" charset="0"/>
                          <a:cs typeface="Times New Roman" panose="02020603050405020304" pitchFamily="18" charset="0"/>
                        </a:rPr>
                        <a:t>Lliure/Lleure dirigit</a:t>
                      </a:r>
                    </a:p>
                  </a:txBody>
                  <a:tcPr marL="44450" marR="44450" marT="0" marB="0" anchor="ctr">
                    <a:solidFill>
                      <a:srgbClr val="197363"/>
                    </a:solidFill>
                  </a:tcPr>
                </a:tc>
                <a:tc>
                  <a:txBody>
                    <a:bodyP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ca-ES" sz="900" b="0" i="0" u="none" strike="noStrike" kern="1200" cap="none" spc="0" normalizeH="0" baseline="0" noProof="0" dirty="0" smtClean="0">
                        <a:ln>
                          <a:noFill/>
                        </a:ln>
                        <a:solidFill>
                          <a:prstClr val="white"/>
                        </a:solidFill>
                        <a:effectLst/>
                        <a:uLnTx/>
                        <a:uFillTx/>
                        <a:latin typeface="Lato" panose="020F0502020204030203"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ca-ES" sz="900" b="0" i="0" u="none" strike="noStrike" kern="1200" cap="none" spc="0" normalizeH="0" baseline="0" noProof="0" dirty="0" smtClean="0">
                          <a:ln>
                            <a:noFill/>
                          </a:ln>
                          <a:solidFill>
                            <a:prstClr val="white"/>
                          </a:solidFill>
                          <a:effectLst/>
                          <a:uLnTx/>
                          <a:uFillTx/>
                          <a:latin typeface="Lato" panose="020F0502020204030203" pitchFamily="34" charset="0"/>
                          <a:ea typeface="Calibri" panose="020F0502020204030204" pitchFamily="34" charset="0"/>
                          <a:cs typeface="Times New Roman" panose="02020603050405020304" pitchFamily="18" charset="0"/>
                        </a:rPr>
                        <a:t>Taller/Lliure</a:t>
                      </a:r>
                    </a:p>
                    <a:p>
                      <a:pPr algn="ctr">
                        <a:lnSpc>
                          <a:spcPct val="115000"/>
                        </a:lnSpc>
                        <a:spcAft>
                          <a:spcPts val="1000"/>
                        </a:spcAft>
                      </a:pPr>
                      <a:endParaRPr lang="ca-ES" sz="900" noProof="0" dirty="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solidFill>
                      <a:srgbClr val="197363"/>
                    </a:solidFill>
                  </a:tcPr>
                </a:tc>
                <a:tc>
                  <a:txBody>
                    <a:bodyPr/>
                    <a:lstStyle/>
                    <a:p>
                      <a:pPr algn="ctr">
                        <a:lnSpc>
                          <a:spcPct val="115000"/>
                        </a:lnSpc>
                        <a:spcAft>
                          <a:spcPts val="1000"/>
                        </a:spcAft>
                      </a:pPr>
                      <a:r>
                        <a:rPr lang="ca-ES" sz="900" noProof="0" dirty="0" smtClean="0">
                          <a:solidFill>
                            <a:schemeClr val="bg1"/>
                          </a:solidFill>
                          <a:effectLst/>
                          <a:latin typeface="Lato" panose="020F0502020204030203" pitchFamily="34" charset="0"/>
                          <a:ea typeface="Calibri" panose="020F0502020204030204" pitchFamily="34" charset="0"/>
                          <a:cs typeface="Times New Roman" panose="02020603050405020304" pitchFamily="18" charset="0"/>
                        </a:rPr>
                        <a:t>Lliure/Lleure dirigit</a:t>
                      </a:r>
                    </a:p>
                  </a:txBody>
                  <a:tcPr marL="44450" marR="44450" marT="0" marB="0" anchor="ctr">
                    <a:solidFill>
                      <a:srgbClr val="197363"/>
                    </a:solidFill>
                  </a:tcPr>
                </a:tc>
                <a:tc>
                  <a:txBody>
                    <a:bodyPr/>
                    <a:lstStyle/>
                    <a:p>
                      <a:pPr algn="l">
                        <a:lnSpc>
                          <a:spcPct val="115000"/>
                        </a:lnSpc>
                        <a:spcAft>
                          <a:spcPts val="1000"/>
                        </a:spcAft>
                      </a:pPr>
                      <a:r>
                        <a:rPr lang="ca-ES" sz="900" noProof="0" dirty="0" smtClean="0">
                          <a:solidFill>
                            <a:schemeClr val="bg1"/>
                          </a:solidFill>
                          <a:effectLst/>
                          <a:latin typeface="Lato" panose="020F0502020204030203" pitchFamily="34" charset="0"/>
                          <a:ea typeface="Calibri" panose="020F0502020204030204" pitchFamily="34" charset="0"/>
                          <a:cs typeface="Times New Roman" panose="02020603050405020304" pitchFamily="18" charset="0"/>
                        </a:rPr>
                        <a:t>       Tallers/Lliure</a:t>
                      </a:r>
                      <a:endParaRPr lang="ca-ES" sz="900" noProof="0" dirty="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solidFill>
                      <a:srgbClr val="197363"/>
                    </a:solidFill>
                  </a:tcPr>
                </a:tc>
                <a:tc>
                  <a:txBody>
                    <a:bodyPr/>
                    <a:lstStyle/>
                    <a:p>
                      <a:pPr algn="ctr">
                        <a:lnSpc>
                          <a:spcPct val="115000"/>
                        </a:lnSpc>
                        <a:spcAft>
                          <a:spcPts val="1000"/>
                        </a:spcAft>
                      </a:pPr>
                      <a:r>
                        <a:rPr lang="ca-ES" sz="900" noProof="0" dirty="0" smtClean="0">
                          <a:solidFill>
                            <a:schemeClr val="bg1"/>
                          </a:solidFill>
                          <a:effectLst/>
                          <a:latin typeface="Lato" panose="020F0502020204030203" pitchFamily="34" charset="0"/>
                        </a:rPr>
                        <a:t>Música</a:t>
                      </a:r>
                      <a:r>
                        <a:rPr lang="ca-ES" sz="900" baseline="0" noProof="0" dirty="0" smtClean="0">
                          <a:solidFill>
                            <a:schemeClr val="bg1"/>
                          </a:solidFill>
                          <a:effectLst/>
                          <a:latin typeface="Lato" panose="020F0502020204030203" pitchFamily="34" charset="0"/>
                        </a:rPr>
                        <a:t> i jocs</a:t>
                      </a:r>
                      <a:endParaRPr lang="ca-ES" sz="900" noProof="0" dirty="0">
                        <a:solidFill>
                          <a:schemeClr val="bg1"/>
                        </a:solidFill>
                        <a:effectLst/>
                        <a:latin typeface="Lato" panose="020F0502020204030203" pitchFamily="34" charset="0"/>
                        <a:ea typeface="Calibri" panose="020F0502020204030204" pitchFamily="34" charset="0"/>
                        <a:cs typeface="Times New Roman" panose="02020603050405020304" pitchFamily="18" charset="0"/>
                      </a:endParaRPr>
                    </a:p>
                  </a:txBody>
                  <a:tcPr marL="44450" marR="44450" marT="0" marB="0" anchor="ctr">
                    <a:solidFill>
                      <a:srgbClr val="197363"/>
                    </a:solidFill>
                  </a:tcPr>
                </a:tc>
                <a:extLst>
                  <a:ext uri="{0D108BD9-81ED-4DB2-BD59-A6C34878D82A}">
                    <a16:rowId xmlns:a16="http://schemas.microsoft.com/office/drawing/2014/main" xmlns="" val="1086132124"/>
                  </a:ext>
                </a:extLst>
              </a:tr>
            </a:tbl>
          </a:graphicData>
        </a:graphic>
      </p:graphicFrame>
      <p:sp>
        <p:nvSpPr>
          <p:cNvPr id="11" name="TextBox 1">
            <a:extLst>
              <a:ext uri="{FF2B5EF4-FFF2-40B4-BE49-F238E27FC236}">
                <a16:creationId xmlns:a16="http://schemas.microsoft.com/office/drawing/2014/main" xmlns="" id="{3A7933B7-7088-42E5-9A92-14848493513E}"/>
              </a:ext>
            </a:extLst>
          </p:cNvPr>
          <p:cNvSpPr txBox="1"/>
          <p:nvPr/>
        </p:nvSpPr>
        <p:spPr>
          <a:xfrm>
            <a:off x="1164886" y="819207"/>
            <a:ext cx="9851880" cy="276999"/>
          </a:xfrm>
          <a:prstGeom prst="rect">
            <a:avLst/>
          </a:prstGeom>
          <a:noFill/>
        </p:spPr>
        <p:txBody>
          <a:bodyPr wrap="square" rtlCol="0">
            <a:spAutoFit/>
          </a:bodyPr>
          <a:lstStyle/>
          <a:p>
            <a:pPr algn="ctr"/>
            <a:r>
              <a:rPr lang="es-ES" b="1" spc="300" baseline="30000" dirty="0">
                <a:solidFill>
                  <a:srgbClr val="197363"/>
                </a:solidFill>
                <a:latin typeface="Lato Black" panose="020F0502020204030203" pitchFamily="34" charset="77"/>
                <a:ea typeface="Futura Medium" charset="0"/>
                <a:cs typeface="Futura Medium" charset="0"/>
              </a:rPr>
              <a:t>5.1. ORGANITZACIÓ</a:t>
            </a:r>
            <a:endParaRPr lang="es-ES" spc="300" baseline="30000" dirty="0">
              <a:solidFill>
                <a:srgbClr val="197363"/>
              </a:solidFill>
              <a:latin typeface="Lato" panose="020F0502020204030203" pitchFamily="34" charset="77"/>
              <a:ea typeface="Futura Medium" charset="0"/>
              <a:cs typeface="Futura Medium" charset="0"/>
            </a:endParaRPr>
          </a:p>
        </p:txBody>
      </p:sp>
    </p:spTree>
    <p:extLst>
      <p:ext uri="{BB962C8B-B14F-4D97-AF65-F5344CB8AC3E}">
        <p14:creationId xmlns:p14="http://schemas.microsoft.com/office/powerpoint/2010/main" val="41649428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
            <a:extLst>
              <a:ext uri="{FF2B5EF4-FFF2-40B4-BE49-F238E27FC236}">
                <a16:creationId xmlns:a16="http://schemas.microsoft.com/office/drawing/2014/main" xmlns="" id="{953ABFE0-9778-E04C-AAEA-2064E028DD37}"/>
              </a:ext>
            </a:extLst>
          </p:cNvPr>
          <p:cNvSpPr txBox="1"/>
          <p:nvPr/>
        </p:nvSpPr>
        <p:spPr>
          <a:xfrm>
            <a:off x="2240942" y="3429000"/>
            <a:ext cx="7259204" cy="584775"/>
          </a:xfrm>
          <a:prstGeom prst="rect">
            <a:avLst/>
          </a:prstGeom>
          <a:noFill/>
        </p:spPr>
        <p:txBody>
          <a:bodyPr wrap="square" rtlCol="0">
            <a:spAutoFit/>
          </a:bodyPr>
          <a:lstStyle/>
          <a:p>
            <a:pPr algn="ctr"/>
            <a:r>
              <a:rPr lang="es-ES" sz="4800" b="1" spc="300" baseline="30000" dirty="0">
                <a:solidFill>
                  <a:srgbClr val="197363"/>
                </a:solidFill>
                <a:latin typeface="Lato Black" panose="020F0502020204030203" pitchFamily="34" charset="77"/>
                <a:ea typeface="Futura Medium" charset="0"/>
                <a:cs typeface="Futura Medium" charset="0"/>
              </a:rPr>
              <a:t>5. APÈNDIX</a:t>
            </a:r>
            <a:endParaRPr lang="es-ES" sz="4800" spc="300" baseline="30000" dirty="0">
              <a:solidFill>
                <a:srgbClr val="197363"/>
              </a:solidFill>
              <a:latin typeface="Lato" panose="020F0502020204030203" pitchFamily="34" charset="77"/>
              <a:ea typeface="Futura Medium" charset="0"/>
              <a:cs typeface="Futura Medium" charset="0"/>
            </a:endParaRPr>
          </a:p>
        </p:txBody>
      </p:sp>
      <p:pic>
        <p:nvPicPr>
          <p:cNvPr id="11" name="Imagen 10">
            <a:extLst>
              <a:ext uri="{FF2B5EF4-FFF2-40B4-BE49-F238E27FC236}">
                <a16:creationId xmlns:a16="http://schemas.microsoft.com/office/drawing/2014/main" xmlns="" id="{B8571E2C-B3FD-4DFB-93E3-9D419D923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12855"/>
            <a:ext cx="1402038" cy="1882548"/>
          </a:xfrm>
          <a:prstGeom prst="rect">
            <a:avLst/>
          </a:prstGeom>
        </p:spPr>
      </p:pic>
      <p:pic>
        <p:nvPicPr>
          <p:cNvPr id="17" name="Imagen 16">
            <a:extLst>
              <a:ext uri="{FF2B5EF4-FFF2-40B4-BE49-F238E27FC236}">
                <a16:creationId xmlns:a16="http://schemas.microsoft.com/office/drawing/2014/main" xmlns="" id="{15D1385F-7261-4DC7-8604-302E3D138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410337" y="74511"/>
            <a:ext cx="1771938" cy="2623026"/>
          </a:xfrm>
          <a:prstGeom prst="rect">
            <a:avLst/>
          </a:prstGeom>
        </p:spPr>
      </p:pic>
      <p:pic>
        <p:nvPicPr>
          <p:cNvPr id="7" name="Imagen 6">
            <a:extLst>
              <a:ext uri="{FF2B5EF4-FFF2-40B4-BE49-F238E27FC236}">
                <a16:creationId xmlns:a16="http://schemas.microsoft.com/office/drawing/2014/main" xmlns="" id="{89500792-917B-46F1-BFD6-264DB26257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4303" y="2418104"/>
            <a:ext cx="792482" cy="899162"/>
          </a:xfrm>
          <a:prstGeom prst="rect">
            <a:avLst/>
          </a:prstGeom>
        </p:spPr>
      </p:pic>
      <p:pic>
        <p:nvPicPr>
          <p:cNvPr id="10" name="Imagen 9">
            <a:extLst>
              <a:ext uri="{FF2B5EF4-FFF2-40B4-BE49-F238E27FC236}">
                <a16:creationId xmlns:a16="http://schemas.microsoft.com/office/drawing/2014/main" xmlns="" id="{652644D5-0B2E-4A34-8015-237CA98FBF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0191" y="6060836"/>
            <a:ext cx="494718" cy="561315"/>
          </a:xfrm>
          <a:prstGeom prst="rect">
            <a:avLst/>
          </a:prstGeom>
        </p:spPr>
      </p:pic>
      <p:sp>
        <p:nvSpPr>
          <p:cNvPr id="19" name="Rectángulo 18">
            <a:extLst>
              <a:ext uri="{FF2B5EF4-FFF2-40B4-BE49-F238E27FC236}">
                <a16:creationId xmlns:a16="http://schemas.microsoft.com/office/drawing/2014/main" xmlns="" id="{58900964-D157-4CC5-A2ED-B02901BEE6FD}"/>
              </a:ext>
            </a:extLst>
          </p:cNvPr>
          <p:cNvSpPr/>
          <p:nvPr/>
        </p:nvSpPr>
        <p:spPr>
          <a:xfrm>
            <a:off x="2075932" y="4125509"/>
            <a:ext cx="7872355" cy="1015663"/>
          </a:xfrm>
          <a:prstGeom prst="rect">
            <a:avLst/>
          </a:prstGeom>
        </p:spPr>
        <p:txBody>
          <a:bodyPr wrap="square">
            <a:spAutoFit/>
          </a:bodyPr>
          <a:lstStyle/>
          <a:p>
            <a:pPr algn="ctr"/>
            <a:r>
              <a:rPr lang="es-ES" sz="1600" dirty="0">
                <a:solidFill>
                  <a:srgbClr val="197363"/>
                </a:solidFill>
                <a:latin typeface="Lato-Bold"/>
              </a:rPr>
              <a:t> </a:t>
            </a:r>
          </a:p>
          <a:p>
            <a:pPr algn="ctr"/>
            <a:endParaRPr lang="es-ES" sz="4400" dirty="0">
              <a:solidFill>
                <a:srgbClr val="197363"/>
              </a:solidFill>
            </a:endParaRPr>
          </a:p>
        </p:txBody>
      </p:sp>
      <p:sp>
        <p:nvSpPr>
          <p:cNvPr id="20" name="CuadroTexto 19">
            <a:extLst>
              <a:ext uri="{FF2B5EF4-FFF2-40B4-BE49-F238E27FC236}">
                <a16:creationId xmlns:a16="http://schemas.microsoft.com/office/drawing/2014/main" xmlns="" id="{0573E6B9-48FC-408D-AC85-EEB6D3A23DDC}"/>
              </a:ext>
            </a:extLst>
          </p:cNvPr>
          <p:cNvSpPr txBox="1"/>
          <p:nvPr/>
        </p:nvSpPr>
        <p:spPr>
          <a:xfrm>
            <a:off x="3455843" y="3665640"/>
            <a:ext cx="4859022" cy="369332"/>
          </a:xfrm>
          <a:prstGeom prst="rect">
            <a:avLst/>
          </a:prstGeom>
          <a:noFill/>
        </p:spPr>
        <p:txBody>
          <a:bodyPr wrap="none" rtlCol="0">
            <a:spAutoFit/>
          </a:bodyPr>
          <a:lstStyle/>
          <a:p>
            <a:r>
              <a:rPr lang="es-ES" dirty="0">
                <a:solidFill>
                  <a:schemeClr val="tx1">
                    <a:lumMod val="65000"/>
                    <a:lumOff val="35000"/>
                  </a:schemeClr>
                </a:solidFill>
              </a:rPr>
              <a:t>………………….………………………………………………………….</a:t>
            </a:r>
          </a:p>
        </p:txBody>
      </p:sp>
      <p:sp>
        <p:nvSpPr>
          <p:cNvPr id="9" name="TextBox 2">
            <a:extLst>
              <a:ext uri="{FF2B5EF4-FFF2-40B4-BE49-F238E27FC236}">
                <a16:creationId xmlns:a16="http://schemas.microsoft.com/office/drawing/2014/main" xmlns="" id="{973348E1-ECE5-41EC-863C-940CC43D3B49}"/>
              </a:ext>
            </a:extLst>
          </p:cNvPr>
          <p:cNvSpPr txBox="1"/>
          <p:nvPr/>
        </p:nvSpPr>
        <p:spPr>
          <a:xfrm>
            <a:off x="944605" y="4161648"/>
            <a:ext cx="9851878" cy="1140762"/>
          </a:xfrm>
          <a:prstGeom prst="rect">
            <a:avLst/>
          </a:prstGeom>
          <a:noFill/>
        </p:spPr>
        <p:txBody>
          <a:bodyPr wrap="square" rtlCol="0">
            <a:spAutoFit/>
          </a:bodyPr>
          <a:lstStyle/>
          <a:p>
            <a:pPr algn="ctr">
              <a:lnSpc>
                <a:spcPct val="200000"/>
              </a:lnSpc>
            </a:pPr>
            <a:r>
              <a:rPr lang="en-US" b="1" spc="300" baseline="30000" dirty="0">
                <a:solidFill>
                  <a:schemeClr val="bg2">
                    <a:lumMod val="90000"/>
                  </a:schemeClr>
                </a:solidFill>
                <a:latin typeface="Lato" panose="020F0502020204030203" pitchFamily="34" charset="77"/>
                <a:ea typeface="Futura Medium" charset="0"/>
                <a:cs typeface="Futura Medium" charset="0"/>
              </a:rPr>
              <a:t>5.1. ORGANITZACIÓ</a:t>
            </a:r>
          </a:p>
          <a:p>
            <a:pPr algn="ctr">
              <a:lnSpc>
                <a:spcPct val="200000"/>
              </a:lnSpc>
            </a:pPr>
            <a:r>
              <a:rPr lang="en-US" b="1" spc="300" baseline="30000" dirty="0">
                <a:solidFill>
                  <a:srgbClr val="197363"/>
                </a:solidFill>
                <a:latin typeface="Lato" panose="020F0502020204030203" pitchFamily="34" charset="77"/>
                <a:ea typeface="Futura Medium" charset="0"/>
                <a:cs typeface="Futura Medium" charset="0"/>
              </a:rPr>
              <a:t>5.2. OBJECTIUS I NORMATIVES</a:t>
            </a:r>
          </a:p>
          <a:p>
            <a:pPr algn="ctr">
              <a:lnSpc>
                <a:spcPct val="200000"/>
              </a:lnSpc>
            </a:pPr>
            <a:r>
              <a:rPr lang="en-US" b="1" spc="300" baseline="30000" dirty="0">
                <a:solidFill>
                  <a:schemeClr val="bg2">
                    <a:lumMod val="90000"/>
                  </a:schemeClr>
                </a:solidFill>
                <a:latin typeface="Lato" panose="020F0502020204030203" pitchFamily="34" charset="77"/>
                <a:ea typeface="Futura Medium" charset="0"/>
                <a:cs typeface="Futura Medium" charset="0"/>
              </a:rPr>
              <a:t>5.3. ALTRES (PLA DE PLUJA, JORNADA INTENSIVA I PLA D’EVACUACIÓ)</a:t>
            </a:r>
          </a:p>
        </p:txBody>
      </p:sp>
    </p:spTree>
    <p:extLst>
      <p:ext uri="{BB962C8B-B14F-4D97-AF65-F5344CB8AC3E}">
        <p14:creationId xmlns:p14="http://schemas.microsoft.com/office/powerpoint/2010/main" val="3060438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p:nvPr/>
        </p:nvSpPr>
        <p:spPr>
          <a:xfrm>
            <a:off x="5580120" y="670043"/>
            <a:ext cx="6100764" cy="379591"/>
          </a:xfrm>
          <a:prstGeom prst="rect">
            <a:avLst/>
          </a:prstGeom>
          <a:noFill/>
        </p:spPr>
        <p:txBody>
          <a:bodyPr wrap="square" rtlCol="0">
            <a:spAutoFit/>
          </a:bodyPr>
          <a:lstStyle/>
          <a:p>
            <a:r>
              <a:rPr lang="ca-ES" sz="2800" baseline="30000" dirty="0">
                <a:solidFill>
                  <a:schemeClr val="bg1"/>
                </a:solidFill>
                <a:latin typeface="Futura Medium" charset="0"/>
                <a:ea typeface="Futura Medium" charset="0"/>
                <a:cs typeface="Futura Medium" charset="0"/>
              </a:rPr>
              <a:t>CASO CLÍNICO I XXXXX </a:t>
            </a:r>
            <a:r>
              <a:rPr lang="ca-ES" sz="2800" baseline="30000" dirty="0" err="1">
                <a:solidFill>
                  <a:schemeClr val="bg1"/>
                </a:solidFill>
                <a:latin typeface="Futura Medium" charset="0"/>
                <a:ea typeface="Futura Medium" charset="0"/>
                <a:cs typeface="Futura Medium" charset="0"/>
              </a:rPr>
              <a:t>XXXXX</a:t>
            </a:r>
            <a:r>
              <a:rPr lang="ca-ES" sz="2800" baseline="30000" dirty="0">
                <a:solidFill>
                  <a:schemeClr val="bg1"/>
                </a:solidFill>
                <a:latin typeface="Futura Medium" charset="0"/>
                <a:ea typeface="Futura Medium" charset="0"/>
                <a:cs typeface="Futura Medium" charset="0"/>
              </a:rPr>
              <a:t> XX XXXXXX</a:t>
            </a:r>
          </a:p>
        </p:txBody>
      </p:sp>
      <p:sp>
        <p:nvSpPr>
          <p:cNvPr id="7" name="TextBox 1">
            <a:extLst>
              <a:ext uri="{FF2B5EF4-FFF2-40B4-BE49-F238E27FC236}">
                <a16:creationId xmlns:a16="http://schemas.microsoft.com/office/drawing/2014/main" xmlns="" id="{FC6A6ABB-F714-46F3-9761-EDD8B7046687}"/>
              </a:ext>
            </a:extLst>
          </p:cNvPr>
          <p:cNvSpPr txBox="1"/>
          <p:nvPr/>
        </p:nvSpPr>
        <p:spPr>
          <a:xfrm>
            <a:off x="1164886" y="541803"/>
            <a:ext cx="9851880" cy="256480"/>
          </a:xfrm>
          <a:prstGeom prst="rect">
            <a:avLst/>
          </a:prstGeom>
          <a:noFill/>
        </p:spPr>
        <p:txBody>
          <a:bodyPr wrap="square" rtlCol="0">
            <a:spAutoFit/>
          </a:bodyPr>
          <a:lstStyle/>
          <a:p>
            <a:pPr algn="ctr"/>
            <a:r>
              <a:rPr lang="ca-ES" sz="1600" spc="300" baseline="30000" dirty="0">
                <a:latin typeface="Lato" panose="020F0502020204030203" pitchFamily="34" charset="77"/>
                <a:ea typeface="Futura Medium" charset="0"/>
                <a:cs typeface="Futura Medium" charset="0"/>
              </a:rPr>
              <a:t>PLA DE TREBALL ESCOLA </a:t>
            </a:r>
            <a:r>
              <a:rPr lang="es-ES" sz="1600" spc="300" baseline="30000" dirty="0">
                <a:latin typeface="Lato" panose="020F0502020204030203" pitchFamily="34" charset="77"/>
                <a:ea typeface="Futura Medium" charset="0"/>
                <a:cs typeface="Futura Medium" charset="0"/>
              </a:rPr>
              <a:t>MAS MARIA</a:t>
            </a:r>
            <a:endParaRPr lang="ca-ES" sz="1600" spc="300" baseline="30000" dirty="0">
              <a:latin typeface="Lato" panose="020F0502020204030203" pitchFamily="34" charset="77"/>
              <a:ea typeface="Futura Medium" charset="0"/>
              <a:cs typeface="Futura Medium" charset="0"/>
            </a:endParaRPr>
          </a:p>
        </p:txBody>
      </p:sp>
      <p:sp>
        <p:nvSpPr>
          <p:cNvPr id="10" name="TextBox 1">
            <a:extLst>
              <a:ext uri="{FF2B5EF4-FFF2-40B4-BE49-F238E27FC236}">
                <a16:creationId xmlns:a16="http://schemas.microsoft.com/office/drawing/2014/main" xmlns="" id="{9DA73B0F-B2FF-49D1-917F-F698D598FBFA}"/>
              </a:ext>
            </a:extLst>
          </p:cNvPr>
          <p:cNvSpPr txBox="1"/>
          <p:nvPr/>
        </p:nvSpPr>
        <p:spPr>
          <a:xfrm>
            <a:off x="1164886" y="819207"/>
            <a:ext cx="9851880" cy="276999"/>
          </a:xfrm>
          <a:prstGeom prst="rect">
            <a:avLst/>
          </a:prstGeom>
          <a:noFill/>
        </p:spPr>
        <p:txBody>
          <a:bodyPr wrap="square" rtlCol="0">
            <a:spAutoFit/>
          </a:bodyPr>
          <a:lstStyle/>
          <a:p>
            <a:pPr algn="ctr"/>
            <a:r>
              <a:rPr lang="ca-ES" b="1" spc="300" baseline="30000" dirty="0">
                <a:solidFill>
                  <a:srgbClr val="197363"/>
                </a:solidFill>
                <a:latin typeface="Lato Black" panose="020F0502020204030203" pitchFamily="34" charset="77"/>
                <a:ea typeface="Futura Medium" charset="0"/>
                <a:cs typeface="Futura Medium" charset="0"/>
              </a:rPr>
              <a:t>5.2. OBJECTIUS </a:t>
            </a:r>
            <a:r>
              <a:rPr lang="ca-ES" b="1" spc="300" baseline="30000" dirty="0">
                <a:solidFill>
                  <a:schemeClr val="bg1">
                    <a:lumMod val="85000"/>
                  </a:schemeClr>
                </a:solidFill>
                <a:latin typeface="Lato Black" panose="020F0502020204030203" pitchFamily="34" charset="77"/>
                <a:ea typeface="Futura Medium" charset="0"/>
                <a:cs typeface="Futura Medium" charset="0"/>
              </a:rPr>
              <a:t>I NORMATIVES</a:t>
            </a:r>
            <a:endParaRPr lang="ca-ES" spc="300" baseline="30000" dirty="0">
              <a:solidFill>
                <a:schemeClr val="bg1">
                  <a:lumMod val="85000"/>
                </a:schemeClr>
              </a:solidFill>
              <a:latin typeface="Lato" panose="020F0502020204030203" pitchFamily="34" charset="77"/>
              <a:ea typeface="Futura Medium" charset="0"/>
              <a:cs typeface="Futura Medium" charset="0"/>
            </a:endParaRPr>
          </a:p>
        </p:txBody>
      </p:sp>
      <p:sp>
        <p:nvSpPr>
          <p:cNvPr id="2" name="Rectangle 2">
            <a:extLst>
              <a:ext uri="{FF2B5EF4-FFF2-40B4-BE49-F238E27FC236}">
                <a16:creationId xmlns:a16="http://schemas.microsoft.com/office/drawing/2014/main" xmlns="" id="{3C5CC604-50CB-4B8F-B7D1-D773DB24D6E6}"/>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a-ES" dirty="0"/>
          </a:p>
        </p:txBody>
      </p:sp>
      <p:sp>
        <p:nvSpPr>
          <p:cNvPr id="8" name="TextBox 2">
            <a:extLst>
              <a:ext uri="{FF2B5EF4-FFF2-40B4-BE49-F238E27FC236}">
                <a16:creationId xmlns:a16="http://schemas.microsoft.com/office/drawing/2014/main" xmlns="" id="{D228295D-4508-4D2C-B7CA-BB822A103418}"/>
              </a:ext>
            </a:extLst>
          </p:cNvPr>
          <p:cNvSpPr txBox="1"/>
          <p:nvPr/>
        </p:nvSpPr>
        <p:spPr>
          <a:xfrm>
            <a:off x="1134066" y="2269140"/>
            <a:ext cx="9851878" cy="800219"/>
          </a:xfrm>
          <a:prstGeom prst="rect">
            <a:avLst/>
          </a:prstGeom>
          <a:noFill/>
        </p:spPr>
        <p:txBody>
          <a:bodyPr wrap="square" rtlCol="0">
            <a:spAutoFit/>
          </a:bodyPr>
          <a:lstStyle/>
          <a:p>
            <a:pPr lvl="0"/>
            <a:r>
              <a:rPr lang="ca-ES" sz="1400" b="1" i="1" spc="300" baseline="30000" dirty="0">
                <a:solidFill>
                  <a:srgbClr val="008376"/>
                </a:solidFill>
                <a:latin typeface="Lato" panose="020F0502020204030203" pitchFamily="34" charset="77"/>
                <a:ea typeface="Futura Medium" charset="0"/>
                <a:cs typeface="Futura Medium" charset="0"/>
              </a:rPr>
              <a:t>OBJECTIUS</a:t>
            </a:r>
          </a:p>
          <a:p>
            <a:pPr lvl="0"/>
            <a:endParaRPr lang="ca-ES" sz="1400" b="1" i="1" spc="300" baseline="30000" dirty="0">
              <a:solidFill>
                <a:srgbClr val="008376"/>
              </a:solidFill>
              <a:latin typeface="Lato" panose="020F0502020204030203" pitchFamily="34" charset="77"/>
            </a:endParaRPr>
          </a:p>
          <a:p>
            <a:pPr lvl="0"/>
            <a:endParaRPr lang="ca-ES" dirty="0"/>
          </a:p>
          <a:p>
            <a:endParaRPr lang="ca-ES" sz="1400" b="1" i="1" spc="300" baseline="30000" dirty="0">
              <a:solidFill>
                <a:srgbClr val="008376"/>
              </a:solidFill>
              <a:latin typeface="Lato" panose="020F0502020204030203" pitchFamily="34" charset="77"/>
              <a:ea typeface="Futura Medium" charset="0"/>
              <a:cs typeface="Futura Medium" charset="0"/>
            </a:endParaRPr>
          </a:p>
        </p:txBody>
      </p:sp>
      <p:sp>
        <p:nvSpPr>
          <p:cNvPr id="4" name="Rectángulo 3">
            <a:extLst>
              <a:ext uri="{FF2B5EF4-FFF2-40B4-BE49-F238E27FC236}">
                <a16:creationId xmlns:a16="http://schemas.microsoft.com/office/drawing/2014/main" xmlns="" id="{C6F9FF15-37F9-465D-9BD0-083C72F0D1AF}"/>
              </a:ext>
            </a:extLst>
          </p:cNvPr>
          <p:cNvSpPr/>
          <p:nvPr/>
        </p:nvSpPr>
        <p:spPr>
          <a:xfrm>
            <a:off x="1125677" y="2535751"/>
            <a:ext cx="6096000" cy="707886"/>
          </a:xfrm>
          <a:prstGeom prst="rect">
            <a:avLst/>
          </a:prstGeom>
        </p:spPr>
        <p:txBody>
          <a:bodyPr>
            <a:spAutoFit/>
          </a:bodyPr>
          <a:lstStyle/>
          <a:p>
            <a:r>
              <a:rPr lang="ca-ES" sz="1000" b="1" u="sng" dirty="0">
                <a:latin typeface="Lato" panose="020F0502020204030203" pitchFamily="34" charset="0"/>
              </a:rPr>
              <a:t>OBJECTIUS ESPECÍFICS</a:t>
            </a:r>
          </a:p>
          <a:p>
            <a:endParaRPr lang="ca-ES" sz="1000" dirty="0">
              <a:latin typeface="Lato" panose="020F0502020204030203" pitchFamily="34" charset="0"/>
            </a:endParaRPr>
          </a:p>
          <a:p>
            <a:r>
              <a:rPr lang="ca-ES" sz="1000" dirty="0">
                <a:latin typeface="Lato" panose="020F0502020204030203" pitchFamily="34" charset="0"/>
              </a:rPr>
              <a:t> </a:t>
            </a:r>
          </a:p>
          <a:p>
            <a:endParaRPr lang="ca-ES" sz="1000" dirty="0">
              <a:latin typeface="Lato" panose="020F0502020204030203" pitchFamily="34" charset="0"/>
            </a:endParaRPr>
          </a:p>
        </p:txBody>
      </p:sp>
      <p:sp>
        <p:nvSpPr>
          <p:cNvPr id="15" name="Rectángulo 14">
            <a:extLst>
              <a:ext uri="{FF2B5EF4-FFF2-40B4-BE49-F238E27FC236}">
                <a16:creationId xmlns:a16="http://schemas.microsoft.com/office/drawing/2014/main" xmlns="" id="{C92D4465-69E7-4701-AEE6-49455F0DA164}"/>
              </a:ext>
            </a:extLst>
          </p:cNvPr>
          <p:cNvSpPr/>
          <p:nvPr/>
        </p:nvSpPr>
        <p:spPr>
          <a:xfrm>
            <a:off x="1164886" y="3203017"/>
            <a:ext cx="2876669" cy="2078551"/>
          </a:xfrm>
          <a:prstGeom prst="rect">
            <a:avLst/>
          </a:prstGeom>
          <a:solidFill>
            <a:srgbClr val="197363"/>
          </a:solidFill>
          <a:ln w="44450">
            <a:solidFill>
              <a:srgbClr val="E2D6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6" name="Rectángulo 15">
            <a:extLst>
              <a:ext uri="{FF2B5EF4-FFF2-40B4-BE49-F238E27FC236}">
                <a16:creationId xmlns:a16="http://schemas.microsoft.com/office/drawing/2014/main" xmlns="" id="{7927ABD3-9833-43BB-AEF6-58F2C24A43C1}"/>
              </a:ext>
            </a:extLst>
          </p:cNvPr>
          <p:cNvSpPr/>
          <p:nvPr/>
        </p:nvSpPr>
        <p:spPr>
          <a:xfrm>
            <a:off x="4652491" y="3203016"/>
            <a:ext cx="2876669" cy="2078551"/>
          </a:xfrm>
          <a:prstGeom prst="rect">
            <a:avLst/>
          </a:prstGeom>
          <a:solidFill>
            <a:srgbClr val="197363"/>
          </a:solidFill>
          <a:ln w="44450">
            <a:solidFill>
              <a:srgbClr val="E2D6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7" name="Rectángulo 16">
            <a:extLst>
              <a:ext uri="{FF2B5EF4-FFF2-40B4-BE49-F238E27FC236}">
                <a16:creationId xmlns:a16="http://schemas.microsoft.com/office/drawing/2014/main" xmlns="" id="{12237184-31F8-47CC-9794-15B9FA0D2EC4}"/>
              </a:ext>
            </a:extLst>
          </p:cNvPr>
          <p:cNvSpPr/>
          <p:nvPr/>
        </p:nvSpPr>
        <p:spPr>
          <a:xfrm>
            <a:off x="8140096" y="3203015"/>
            <a:ext cx="2876669" cy="2078551"/>
          </a:xfrm>
          <a:prstGeom prst="rect">
            <a:avLst/>
          </a:prstGeom>
          <a:solidFill>
            <a:srgbClr val="197363"/>
          </a:solidFill>
          <a:ln w="44450">
            <a:solidFill>
              <a:srgbClr val="E2D6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a-ES" dirty="0"/>
          </a:p>
        </p:txBody>
      </p:sp>
      <p:sp>
        <p:nvSpPr>
          <p:cNvPr id="6" name="Rectángulo 5">
            <a:extLst>
              <a:ext uri="{FF2B5EF4-FFF2-40B4-BE49-F238E27FC236}">
                <a16:creationId xmlns:a16="http://schemas.microsoft.com/office/drawing/2014/main" xmlns="" id="{9548774F-B88F-4B97-98B6-2568C2ADA55A}"/>
              </a:ext>
            </a:extLst>
          </p:cNvPr>
          <p:cNvSpPr/>
          <p:nvPr/>
        </p:nvSpPr>
        <p:spPr>
          <a:xfrm>
            <a:off x="4858809" y="3567862"/>
            <a:ext cx="2400924" cy="1754326"/>
          </a:xfrm>
          <a:prstGeom prst="rect">
            <a:avLst/>
          </a:prstGeom>
        </p:spPr>
        <p:txBody>
          <a:bodyPr wrap="square">
            <a:spAutoFit/>
          </a:bodyPr>
          <a:lstStyle/>
          <a:p>
            <a:r>
              <a:rPr lang="ca-ES" sz="1000" b="1" dirty="0">
                <a:solidFill>
                  <a:schemeClr val="bg1"/>
                </a:solidFill>
                <a:effectLst>
                  <a:outerShdw blurRad="38100" dist="38100" dir="2700000" algn="tl">
                    <a:srgbClr val="000000">
                      <a:alpha val="43137"/>
                    </a:srgbClr>
                  </a:outerShdw>
                </a:effectLst>
                <a:latin typeface="Lato" panose="020F0502020204030203" pitchFamily="34" charset="0"/>
              </a:rPr>
              <a:t>ACTITUDS/ÀREA SOCIAL</a:t>
            </a:r>
          </a:p>
          <a:p>
            <a:endParaRPr lang="ca-ES" sz="1000" dirty="0">
              <a:solidFill>
                <a:schemeClr val="bg1"/>
              </a:solidFill>
              <a:latin typeface="Lato" panose="020F0502020204030203" pitchFamily="34" charset="0"/>
            </a:endParaRPr>
          </a:p>
          <a:p>
            <a:pPr marL="171450" indent="-171450">
              <a:buFont typeface="Arial" panose="020B0604020202020204" pitchFamily="34" charset="0"/>
              <a:buChar char="•"/>
            </a:pPr>
            <a:r>
              <a:rPr lang="ca-ES" sz="1000" dirty="0">
                <a:solidFill>
                  <a:schemeClr val="bg1"/>
                </a:solidFill>
                <a:latin typeface="Lato" panose="020F0502020204030203" pitchFamily="34" charset="0"/>
              </a:rPr>
              <a:t>Expressar-se correctament.</a:t>
            </a:r>
          </a:p>
          <a:p>
            <a:pPr marL="171450" indent="-171450">
              <a:buFont typeface="Arial" panose="020B0604020202020204" pitchFamily="34" charset="0"/>
              <a:buChar char="•"/>
            </a:pPr>
            <a:r>
              <a:rPr lang="ca-ES" sz="1000" dirty="0">
                <a:solidFill>
                  <a:schemeClr val="bg1"/>
                </a:solidFill>
                <a:latin typeface="Lato" panose="020F0502020204030203" pitchFamily="34" charset="0"/>
              </a:rPr>
              <a:t>Respectar el material.</a:t>
            </a:r>
          </a:p>
          <a:p>
            <a:pPr marL="171450" indent="-171450">
              <a:buFont typeface="Arial" panose="020B0604020202020204" pitchFamily="34" charset="0"/>
              <a:buChar char="•"/>
            </a:pPr>
            <a:r>
              <a:rPr lang="ca-ES" sz="1000" dirty="0">
                <a:solidFill>
                  <a:schemeClr val="bg1"/>
                </a:solidFill>
                <a:latin typeface="Lato" panose="020F0502020204030203" pitchFamily="34" charset="0"/>
              </a:rPr>
              <a:t>Conèixer festes populars</a:t>
            </a:r>
          </a:p>
          <a:p>
            <a:pPr marL="171450" indent="-171450">
              <a:buFont typeface="Arial" panose="020B0604020202020204" pitchFamily="34" charset="0"/>
              <a:buChar char="•"/>
            </a:pPr>
            <a:r>
              <a:rPr lang="ca-ES" sz="1000" dirty="0">
                <a:solidFill>
                  <a:schemeClr val="bg1"/>
                </a:solidFill>
                <a:latin typeface="Lato" panose="020F0502020204030203" pitchFamily="34" charset="0"/>
              </a:rPr>
              <a:t>Adquirir seguretat.</a:t>
            </a:r>
          </a:p>
          <a:p>
            <a:pPr marL="171450" indent="-171450">
              <a:buFont typeface="Arial" panose="020B0604020202020204" pitchFamily="34" charset="0"/>
              <a:buChar char="•"/>
            </a:pPr>
            <a:r>
              <a:rPr lang="ca-ES" sz="1000" dirty="0">
                <a:solidFill>
                  <a:schemeClr val="bg1"/>
                </a:solidFill>
                <a:latin typeface="Lato" panose="020F0502020204030203" pitchFamily="34" charset="0"/>
              </a:rPr>
              <a:t>Ser afectuós amb els altres</a:t>
            </a:r>
          </a:p>
          <a:p>
            <a:pPr marL="171450" indent="-171450">
              <a:buFont typeface="Arial" panose="020B0604020202020204" pitchFamily="34" charset="0"/>
              <a:buChar char="•"/>
            </a:pPr>
            <a:r>
              <a:rPr lang="ca-ES" sz="1000" dirty="0">
                <a:solidFill>
                  <a:schemeClr val="bg1"/>
                </a:solidFill>
                <a:latin typeface="Lato" panose="020F0502020204030203" pitchFamily="34" charset="0"/>
              </a:rPr>
              <a:t>Interessar-se pel que l’envolta.</a:t>
            </a:r>
          </a:p>
          <a:p>
            <a:r>
              <a:rPr lang="ca-ES" sz="1000" dirty="0">
                <a:solidFill>
                  <a:schemeClr val="bg1"/>
                </a:solidFill>
                <a:latin typeface="Lato" panose="020F0502020204030203" pitchFamily="34" charset="0"/>
              </a:rPr>
              <a:t> </a:t>
            </a:r>
          </a:p>
          <a:p>
            <a:r>
              <a:rPr lang="ca-ES" dirty="0">
                <a:solidFill>
                  <a:schemeClr val="bg1"/>
                </a:solidFill>
              </a:rPr>
              <a:t> </a:t>
            </a:r>
          </a:p>
        </p:txBody>
      </p:sp>
      <p:sp>
        <p:nvSpPr>
          <p:cNvPr id="12" name="Rectángulo 11">
            <a:extLst>
              <a:ext uri="{FF2B5EF4-FFF2-40B4-BE49-F238E27FC236}">
                <a16:creationId xmlns:a16="http://schemas.microsoft.com/office/drawing/2014/main" xmlns="" id="{CBD135D8-DC68-4F98-8E24-38F5E1515C99}"/>
              </a:ext>
            </a:extLst>
          </p:cNvPr>
          <p:cNvSpPr/>
          <p:nvPr/>
        </p:nvSpPr>
        <p:spPr>
          <a:xfrm>
            <a:off x="8259737" y="3567862"/>
            <a:ext cx="2933350" cy="1169551"/>
          </a:xfrm>
          <a:prstGeom prst="rect">
            <a:avLst/>
          </a:prstGeom>
        </p:spPr>
        <p:txBody>
          <a:bodyPr wrap="square">
            <a:spAutoFit/>
          </a:bodyPr>
          <a:lstStyle/>
          <a:p>
            <a:r>
              <a:rPr lang="ca-ES" sz="1000" b="1" dirty="0">
                <a:solidFill>
                  <a:schemeClr val="bg1"/>
                </a:solidFill>
                <a:effectLst>
                  <a:outerShdw blurRad="38100" dist="38100" dir="2700000" algn="tl">
                    <a:srgbClr val="000000">
                      <a:alpha val="43137"/>
                    </a:srgbClr>
                  </a:outerShdw>
                </a:effectLst>
                <a:latin typeface="Lato" panose="020F0502020204030203" pitchFamily="34" charset="0"/>
              </a:rPr>
              <a:t>TEMPS DE LLEURE/TEMPS LLIURE</a:t>
            </a:r>
          </a:p>
          <a:p>
            <a:endParaRPr lang="ca-ES" sz="1000" dirty="0">
              <a:solidFill>
                <a:schemeClr val="bg1"/>
              </a:solidFill>
              <a:latin typeface="Lato" panose="020F0502020204030203" pitchFamily="34" charset="0"/>
            </a:endParaRPr>
          </a:p>
          <a:p>
            <a:pPr marL="171450" indent="-171450">
              <a:buFont typeface="Arial" panose="020B0604020202020204" pitchFamily="34" charset="0"/>
              <a:buChar char="•"/>
            </a:pPr>
            <a:r>
              <a:rPr lang="ca-ES" sz="1000" dirty="0">
                <a:solidFill>
                  <a:schemeClr val="bg1"/>
                </a:solidFill>
                <a:latin typeface="Lato" panose="020F0502020204030203" pitchFamily="34" charset="0"/>
              </a:rPr>
              <a:t>Participar activament en el que es proposa.</a:t>
            </a:r>
          </a:p>
          <a:p>
            <a:pPr marL="171450" indent="-171450">
              <a:buFont typeface="Arial" panose="020B0604020202020204" pitchFamily="34" charset="0"/>
              <a:buChar char="•"/>
            </a:pPr>
            <a:r>
              <a:rPr lang="ca-ES" sz="1000" dirty="0">
                <a:solidFill>
                  <a:schemeClr val="bg1"/>
                </a:solidFill>
                <a:latin typeface="Lato" panose="020F0502020204030203" pitchFamily="34" charset="0"/>
              </a:rPr>
              <a:t>Respectar i entendre  les rutines.</a:t>
            </a:r>
          </a:p>
          <a:p>
            <a:pPr marL="171450" indent="-171450">
              <a:buFont typeface="Arial" panose="020B0604020202020204" pitchFamily="34" charset="0"/>
              <a:buChar char="•"/>
            </a:pPr>
            <a:r>
              <a:rPr lang="ca-ES" sz="1000" dirty="0">
                <a:solidFill>
                  <a:schemeClr val="bg1"/>
                </a:solidFill>
                <a:latin typeface="Lato" panose="020F0502020204030203" pitchFamily="34" charset="0"/>
              </a:rPr>
              <a:t>Entendre com a pròpia  la higiene personal.</a:t>
            </a:r>
          </a:p>
          <a:p>
            <a:pPr marL="171450" indent="-171450">
              <a:buFont typeface="Arial" panose="020B0604020202020204" pitchFamily="34" charset="0"/>
              <a:buChar char="•"/>
            </a:pPr>
            <a:r>
              <a:rPr lang="ca-ES" sz="1000" dirty="0">
                <a:solidFill>
                  <a:schemeClr val="bg1"/>
                </a:solidFill>
                <a:latin typeface="Lato" panose="020F0502020204030203" pitchFamily="34" charset="0"/>
              </a:rPr>
              <a:t>Entendre i acceptar les pautes del quotidià.</a:t>
            </a:r>
          </a:p>
          <a:p>
            <a:pPr marL="171450" indent="-171450">
              <a:buFont typeface="Arial" panose="020B0604020202020204" pitchFamily="34" charset="0"/>
              <a:buChar char="•"/>
            </a:pPr>
            <a:r>
              <a:rPr lang="ca-ES" sz="1000" dirty="0">
                <a:solidFill>
                  <a:schemeClr val="bg1"/>
                </a:solidFill>
                <a:latin typeface="Lato" panose="020F0502020204030203" pitchFamily="34" charset="0"/>
              </a:rPr>
              <a:t>Adquirir un to de veu correcte.</a:t>
            </a:r>
          </a:p>
        </p:txBody>
      </p:sp>
      <p:sp>
        <p:nvSpPr>
          <p:cNvPr id="14" name="Rectángulo 13">
            <a:extLst>
              <a:ext uri="{FF2B5EF4-FFF2-40B4-BE49-F238E27FC236}">
                <a16:creationId xmlns:a16="http://schemas.microsoft.com/office/drawing/2014/main" xmlns="" id="{A15C4C15-4011-43E3-8C22-A49FC78DE711}"/>
              </a:ext>
            </a:extLst>
          </p:cNvPr>
          <p:cNvSpPr/>
          <p:nvPr/>
        </p:nvSpPr>
        <p:spPr>
          <a:xfrm>
            <a:off x="1425624" y="3588531"/>
            <a:ext cx="2552822" cy="1015663"/>
          </a:xfrm>
          <a:prstGeom prst="rect">
            <a:avLst/>
          </a:prstGeom>
        </p:spPr>
        <p:txBody>
          <a:bodyPr wrap="square">
            <a:spAutoFit/>
          </a:bodyPr>
          <a:lstStyle/>
          <a:p>
            <a:r>
              <a:rPr lang="ca-ES" sz="1000" b="1" dirty="0">
                <a:solidFill>
                  <a:schemeClr val="bg1"/>
                </a:solidFill>
                <a:effectLst>
                  <a:outerShdw blurRad="38100" dist="38100" dir="2700000" algn="tl">
                    <a:srgbClr val="000000">
                      <a:alpha val="43137"/>
                    </a:srgbClr>
                  </a:outerShdw>
                </a:effectLst>
                <a:latin typeface="Lato" panose="020F0502020204030203" pitchFamily="34" charset="0"/>
              </a:rPr>
              <a:t>HÀBITS ALIMENTARIS</a:t>
            </a:r>
          </a:p>
          <a:p>
            <a:endParaRPr lang="ca-ES" sz="1000" dirty="0">
              <a:solidFill>
                <a:schemeClr val="bg1"/>
              </a:solidFill>
              <a:latin typeface="Lato" panose="020F0502020204030203" pitchFamily="34" charset="0"/>
            </a:endParaRPr>
          </a:p>
          <a:p>
            <a:pPr marL="171450" indent="-171450">
              <a:buFont typeface="Arial" panose="020B0604020202020204" pitchFamily="34" charset="0"/>
              <a:buChar char="•"/>
            </a:pPr>
            <a:r>
              <a:rPr lang="ca-ES" sz="1000" dirty="0">
                <a:solidFill>
                  <a:schemeClr val="bg1"/>
                </a:solidFill>
                <a:latin typeface="Lato" panose="020F0502020204030203" pitchFamily="34" charset="0"/>
              </a:rPr>
              <a:t>Conèixer i tastar els aliments.</a:t>
            </a:r>
          </a:p>
          <a:p>
            <a:pPr marL="171450" indent="-171450">
              <a:buFont typeface="Arial" panose="020B0604020202020204" pitchFamily="34" charset="0"/>
              <a:buChar char="•"/>
            </a:pPr>
            <a:r>
              <a:rPr lang="ca-ES" sz="1000" dirty="0">
                <a:solidFill>
                  <a:schemeClr val="bg1"/>
                </a:solidFill>
                <a:latin typeface="Lato" panose="020F0502020204030203" pitchFamily="34" charset="0"/>
              </a:rPr>
              <a:t>Aprendre a mastegar correctament.</a:t>
            </a:r>
          </a:p>
          <a:p>
            <a:pPr marL="171450" indent="-171450">
              <a:buFont typeface="Arial" panose="020B0604020202020204" pitchFamily="34" charset="0"/>
              <a:buChar char="•"/>
            </a:pPr>
            <a:r>
              <a:rPr lang="ca-ES" sz="1000" dirty="0">
                <a:solidFill>
                  <a:schemeClr val="bg1"/>
                </a:solidFill>
                <a:latin typeface="Lato" panose="020F0502020204030203" pitchFamily="34" charset="0"/>
              </a:rPr>
              <a:t>Treballar </a:t>
            </a:r>
            <a:r>
              <a:rPr lang="ca-ES" sz="1000" dirty="0" smtClean="0">
                <a:solidFill>
                  <a:schemeClr val="bg1"/>
                </a:solidFill>
                <a:latin typeface="Lato" panose="020F0502020204030203" pitchFamily="34" charset="0"/>
              </a:rPr>
              <a:t>l’autonomia.</a:t>
            </a:r>
          </a:p>
          <a:p>
            <a:pPr marL="171450" indent="-171450">
              <a:buFont typeface="Arial" panose="020B0604020202020204" pitchFamily="34" charset="0"/>
              <a:buChar char="•"/>
            </a:pPr>
            <a:r>
              <a:rPr lang="ca-ES" sz="1000" dirty="0" smtClean="0">
                <a:solidFill>
                  <a:schemeClr val="bg1"/>
                </a:solidFill>
                <a:latin typeface="Lato" panose="020F0502020204030203" pitchFamily="34" charset="0"/>
              </a:rPr>
              <a:t>Viure </a:t>
            </a:r>
            <a:r>
              <a:rPr lang="ca-ES" sz="1000" dirty="0">
                <a:solidFill>
                  <a:schemeClr val="bg1"/>
                </a:solidFill>
                <a:latin typeface="Lato" panose="020F0502020204030203" pitchFamily="34" charset="0"/>
              </a:rPr>
              <a:t>l’àpat positivament.</a:t>
            </a:r>
          </a:p>
        </p:txBody>
      </p:sp>
    </p:spTree>
    <p:extLst>
      <p:ext uri="{BB962C8B-B14F-4D97-AF65-F5344CB8AC3E}">
        <p14:creationId xmlns:p14="http://schemas.microsoft.com/office/powerpoint/2010/main" val="21271914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p:nvPr/>
        </p:nvSpPr>
        <p:spPr>
          <a:xfrm>
            <a:off x="5580120" y="535259"/>
            <a:ext cx="6100764" cy="379591"/>
          </a:xfrm>
          <a:prstGeom prst="rect">
            <a:avLst/>
          </a:prstGeom>
          <a:noFill/>
        </p:spPr>
        <p:txBody>
          <a:bodyPr wrap="square" rtlCol="0">
            <a:spAutoFit/>
          </a:bodyPr>
          <a:lstStyle/>
          <a:p>
            <a:r>
              <a:rPr lang="en-US" sz="2800" baseline="30000" dirty="0">
                <a:solidFill>
                  <a:schemeClr val="bg1"/>
                </a:solidFill>
                <a:latin typeface="Futura Medium" charset="0"/>
                <a:ea typeface="Futura Medium" charset="0"/>
                <a:cs typeface="Futura Medium" charset="0"/>
              </a:rPr>
              <a:t>CASO CL</a:t>
            </a:r>
            <a:r>
              <a:rPr lang="es-ES" sz="2800" baseline="30000" dirty="0">
                <a:solidFill>
                  <a:schemeClr val="bg1"/>
                </a:solidFill>
                <a:latin typeface="Futura Medium" charset="0"/>
                <a:ea typeface="Futura Medium" charset="0"/>
                <a:cs typeface="Futura Medium" charset="0"/>
              </a:rPr>
              <a:t>ÍNICO </a:t>
            </a:r>
            <a:r>
              <a:rPr lang="en-US" sz="2800" baseline="30000" dirty="0">
                <a:solidFill>
                  <a:schemeClr val="bg1"/>
                </a:solidFill>
                <a:latin typeface="Futura Medium" charset="0"/>
                <a:ea typeface="Futura Medium" charset="0"/>
                <a:cs typeface="Futura Medium" charset="0"/>
              </a:rPr>
              <a:t>I XXXXX XXXXX XX XXXXXX</a:t>
            </a:r>
          </a:p>
        </p:txBody>
      </p:sp>
      <p:sp>
        <p:nvSpPr>
          <p:cNvPr id="7" name="TextBox 1">
            <a:extLst>
              <a:ext uri="{FF2B5EF4-FFF2-40B4-BE49-F238E27FC236}">
                <a16:creationId xmlns:a16="http://schemas.microsoft.com/office/drawing/2014/main" xmlns="" id="{FC6A6ABB-F714-46F3-9761-EDD8B7046687}"/>
              </a:ext>
            </a:extLst>
          </p:cNvPr>
          <p:cNvSpPr txBox="1"/>
          <p:nvPr/>
        </p:nvSpPr>
        <p:spPr>
          <a:xfrm>
            <a:off x="1164886" y="541803"/>
            <a:ext cx="9851880" cy="256480"/>
          </a:xfrm>
          <a:prstGeom prst="rect">
            <a:avLst/>
          </a:prstGeom>
          <a:noFill/>
        </p:spPr>
        <p:txBody>
          <a:bodyPr wrap="square" rtlCol="0">
            <a:spAutoFit/>
          </a:bodyPr>
          <a:lstStyle/>
          <a:p>
            <a:pPr algn="ctr"/>
            <a:r>
              <a:rPr lang="es-ES" sz="1600" spc="300" baseline="30000" dirty="0">
                <a:latin typeface="Lato" panose="020F0502020204030203" pitchFamily="34" charset="77"/>
                <a:ea typeface="Futura Medium" charset="0"/>
                <a:cs typeface="Futura Medium" charset="0"/>
              </a:rPr>
              <a:t>PLA DE TREBALL ESCOLA MAS MARIA</a:t>
            </a:r>
          </a:p>
        </p:txBody>
      </p:sp>
      <p:sp>
        <p:nvSpPr>
          <p:cNvPr id="2" name="Rectangle 2">
            <a:extLst>
              <a:ext uri="{FF2B5EF4-FFF2-40B4-BE49-F238E27FC236}">
                <a16:creationId xmlns:a16="http://schemas.microsoft.com/office/drawing/2014/main" xmlns="" id="{3C5CC604-50CB-4B8F-B7D1-D773DB24D6E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8" name="TextBox 2">
            <a:extLst>
              <a:ext uri="{FF2B5EF4-FFF2-40B4-BE49-F238E27FC236}">
                <a16:creationId xmlns:a16="http://schemas.microsoft.com/office/drawing/2014/main" xmlns="" id="{D228295D-4508-4D2C-B7CA-BB822A103418}"/>
              </a:ext>
            </a:extLst>
          </p:cNvPr>
          <p:cNvSpPr txBox="1"/>
          <p:nvPr/>
        </p:nvSpPr>
        <p:spPr>
          <a:xfrm>
            <a:off x="1134066" y="2269140"/>
            <a:ext cx="9851878" cy="800219"/>
          </a:xfrm>
          <a:prstGeom prst="rect">
            <a:avLst/>
          </a:prstGeom>
          <a:noFill/>
        </p:spPr>
        <p:txBody>
          <a:bodyPr wrap="square" rtlCol="0">
            <a:spAutoFit/>
          </a:bodyPr>
          <a:lstStyle/>
          <a:p>
            <a:pPr lvl="0"/>
            <a:r>
              <a:rPr lang="en-US" sz="1400" b="1" i="1" spc="300" baseline="30000" dirty="0">
                <a:solidFill>
                  <a:srgbClr val="008376"/>
                </a:solidFill>
                <a:latin typeface="Lato" panose="020F0502020204030203" pitchFamily="34" charset="77"/>
                <a:ea typeface="Futura Medium" charset="0"/>
                <a:cs typeface="Futura Medium" charset="0"/>
              </a:rPr>
              <a:t>OBJECTIUS</a:t>
            </a:r>
          </a:p>
          <a:p>
            <a:pPr lvl="0"/>
            <a:endParaRPr lang="en-US" sz="1400" b="1" i="1" spc="300" baseline="30000" dirty="0">
              <a:solidFill>
                <a:srgbClr val="008376"/>
              </a:solidFill>
              <a:latin typeface="Lato" panose="020F0502020204030203" pitchFamily="34" charset="77"/>
            </a:endParaRPr>
          </a:p>
          <a:p>
            <a:pPr lvl="0"/>
            <a:endParaRPr lang="es-ES" dirty="0"/>
          </a:p>
          <a:p>
            <a:endParaRPr lang="en-US" sz="1400" b="1" i="1" spc="300" baseline="30000" dirty="0">
              <a:solidFill>
                <a:srgbClr val="008376"/>
              </a:solidFill>
              <a:latin typeface="Lato" panose="020F0502020204030203" pitchFamily="34" charset="77"/>
              <a:ea typeface="Futura Medium" charset="0"/>
              <a:cs typeface="Futura Medium" charset="0"/>
            </a:endParaRPr>
          </a:p>
        </p:txBody>
      </p:sp>
      <p:sp>
        <p:nvSpPr>
          <p:cNvPr id="4" name="Rectángulo 3">
            <a:extLst>
              <a:ext uri="{FF2B5EF4-FFF2-40B4-BE49-F238E27FC236}">
                <a16:creationId xmlns:a16="http://schemas.microsoft.com/office/drawing/2014/main" xmlns="" id="{C6F9FF15-37F9-465D-9BD0-083C72F0D1AF}"/>
              </a:ext>
            </a:extLst>
          </p:cNvPr>
          <p:cNvSpPr/>
          <p:nvPr/>
        </p:nvSpPr>
        <p:spPr>
          <a:xfrm>
            <a:off x="1125677" y="2535751"/>
            <a:ext cx="6096000" cy="1015663"/>
          </a:xfrm>
          <a:prstGeom prst="rect">
            <a:avLst/>
          </a:prstGeom>
        </p:spPr>
        <p:txBody>
          <a:bodyPr>
            <a:spAutoFit/>
          </a:bodyPr>
          <a:lstStyle/>
          <a:p>
            <a:pPr>
              <a:lnSpc>
                <a:spcPct val="150000"/>
              </a:lnSpc>
            </a:pPr>
            <a:r>
              <a:rPr lang="es-ES" sz="1000" b="1" u="sng" dirty="0">
                <a:latin typeface="Lato" panose="020F0502020204030203" pitchFamily="34" charset="0"/>
              </a:rPr>
              <a:t>OBJECTIUS PER EDATS </a:t>
            </a:r>
          </a:p>
          <a:p>
            <a:pPr>
              <a:lnSpc>
                <a:spcPct val="150000"/>
              </a:lnSpc>
            </a:pPr>
            <a:r>
              <a:rPr lang="es-ES" sz="1000" i="1" u="sng" dirty="0">
                <a:latin typeface="Lato" panose="020F0502020204030203" pitchFamily="34" charset="0"/>
              </a:rPr>
              <a:t>GRUP INFANTIL</a:t>
            </a:r>
          </a:p>
          <a:p>
            <a:endParaRPr lang="es-ES" sz="1000" dirty="0">
              <a:latin typeface="Lato" panose="020F0502020204030203" pitchFamily="34" charset="0"/>
            </a:endParaRPr>
          </a:p>
          <a:p>
            <a:r>
              <a:rPr lang="es-ES" sz="1000" dirty="0">
                <a:latin typeface="Lato" panose="020F0502020204030203" pitchFamily="34" charset="0"/>
              </a:rPr>
              <a:t> </a:t>
            </a:r>
          </a:p>
          <a:p>
            <a:endParaRPr lang="es-ES" sz="1000" dirty="0">
              <a:latin typeface="Lato" panose="020F0502020204030203" pitchFamily="34" charset="0"/>
            </a:endParaRPr>
          </a:p>
        </p:txBody>
      </p:sp>
      <p:sp>
        <p:nvSpPr>
          <p:cNvPr id="18" name="Rectángulo 17">
            <a:extLst>
              <a:ext uri="{FF2B5EF4-FFF2-40B4-BE49-F238E27FC236}">
                <a16:creationId xmlns:a16="http://schemas.microsoft.com/office/drawing/2014/main" xmlns="" id="{16FD9196-8CE1-4EF3-8C43-7EFABCC7AE2C}"/>
              </a:ext>
            </a:extLst>
          </p:cNvPr>
          <p:cNvSpPr/>
          <p:nvPr/>
        </p:nvSpPr>
        <p:spPr>
          <a:xfrm>
            <a:off x="1164886" y="3203017"/>
            <a:ext cx="2876669" cy="2078551"/>
          </a:xfrm>
          <a:prstGeom prst="rect">
            <a:avLst/>
          </a:prstGeom>
          <a:solidFill>
            <a:srgbClr val="197363"/>
          </a:solidFill>
          <a:ln w="44450">
            <a:solidFill>
              <a:srgbClr val="E2D6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xmlns="" id="{8D7172DA-E1B6-40D8-BADB-93628541FB72}"/>
              </a:ext>
            </a:extLst>
          </p:cNvPr>
          <p:cNvSpPr/>
          <p:nvPr/>
        </p:nvSpPr>
        <p:spPr>
          <a:xfrm>
            <a:off x="4652491" y="3203016"/>
            <a:ext cx="2876669" cy="2078551"/>
          </a:xfrm>
          <a:prstGeom prst="rect">
            <a:avLst/>
          </a:prstGeom>
          <a:solidFill>
            <a:srgbClr val="197363"/>
          </a:solidFill>
          <a:ln w="44450">
            <a:solidFill>
              <a:srgbClr val="E2D6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xmlns="" id="{C968B982-741B-4FD1-8CA8-D9FE9C7EB06C}"/>
              </a:ext>
            </a:extLst>
          </p:cNvPr>
          <p:cNvSpPr/>
          <p:nvPr/>
        </p:nvSpPr>
        <p:spPr>
          <a:xfrm>
            <a:off x="8140096" y="3203015"/>
            <a:ext cx="2876669" cy="2078551"/>
          </a:xfrm>
          <a:prstGeom prst="rect">
            <a:avLst/>
          </a:prstGeom>
          <a:solidFill>
            <a:srgbClr val="197363"/>
          </a:solidFill>
          <a:ln w="44450">
            <a:solidFill>
              <a:srgbClr val="E2D6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dirty="0"/>
          </a:p>
        </p:txBody>
      </p:sp>
      <p:sp>
        <p:nvSpPr>
          <p:cNvPr id="21" name="Rectángulo 20">
            <a:extLst>
              <a:ext uri="{FF2B5EF4-FFF2-40B4-BE49-F238E27FC236}">
                <a16:creationId xmlns:a16="http://schemas.microsoft.com/office/drawing/2014/main" xmlns="" id="{CD420C04-3DD8-49DA-AA22-1C248F38A56F}"/>
              </a:ext>
            </a:extLst>
          </p:cNvPr>
          <p:cNvSpPr/>
          <p:nvPr/>
        </p:nvSpPr>
        <p:spPr>
          <a:xfrm>
            <a:off x="4858809" y="3567862"/>
            <a:ext cx="2504016" cy="2062103"/>
          </a:xfrm>
          <a:prstGeom prst="rect">
            <a:avLst/>
          </a:prstGeom>
        </p:spPr>
        <p:txBody>
          <a:bodyPr wrap="square">
            <a:spAutoFit/>
          </a:bodyPr>
          <a:lstStyle/>
          <a:p>
            <a:r>
              <a:rPr lang="es-ES" sz="1000" b="1" dirty="0">
                <a:solidFill>
                  <a:schemeClr val="bg1"/>
                </a:solidFill>
                <a:effectLst>
                  <a:outerShdw blurRad="38100" dist="38100" dir="2700000" algn="tl">
                    <a:srgbClr val="000000">
                      <a:alpha val="43137"/>
                    </a:srgbClr>
                  </a:outerShdw>
                </a:effectLst>
                <a:latin typeface="Lato" panose="020F0502020204030203" pitchFamily="34" charset="0"/>
              </a:rPr>
              <a:t>ACTITUDS/ÀREA SOCIAL</a:t>
            </a:r>
          </a:p>
          <a:p>
            <a:endParaRPr lang="es-ES" sz="1000" dirty="0">
              <a:solidFill>
                <a:schemeClr val="bg1"/>
              </a:solidFill>
              <a:latin typeface="Lato" panose="020F0502020204030203" pitchFamily="34" charset="0"/>
            </a:endParaRPr>
          </a:p>
          <a:p>
            <a:pPr marL="171450" indent="-171450">
              <a:buFont typeface="Arial" panose="020B0604020202020204" pitchFamily="34" charset="0"/>
              <a:buChar char="•"/>
            </a:pPr>
            <a:r>
              <a:rPr lang="es-ES" sz="1000" dirty="0" err="1">
                <a:solidFill>
                  <a:schemeClr val="bg1"/>
                </a:solidFill>
                <a:latin typeface="Lato" panose="020F0502020204030203" pitchFamily="34" charset="0"/>
              </a:rPr>
              <a:t>Mantenir</a:t>
            </a:r>
            <a:r>
              <a:rPr lang="es-ES" sz="1000" dirty="0">
                <a:solidFill>
                  <a:schemeClr val="bg1"/>
                </a:solidFill>
                <a:latin typeface="Lato" panose="020F0502020204030203" pitchFamily="34" charset="0"/>
              </a:rPr>
              <a:t> el </a:t>
            </a:r>
            <a:r>
              <a:rPr lang="es-ES" sz="1000" dirty="0" err="1">
                <a:solidFill>
                  <a:schemeClr val="bg1"/>
                </a:solidFill>
                <a:latin typeface="Lato" panose="020F0502020204030203" pitchFamily="34" charset="0"/>
              </a:rPr>
              <a:t>to</a:t>
            </a:r>
            <a:r>
              <a:rPr lang="es-ES" sz="1000" dirty="0">
                <a:solidFill>
                  <a:schemeClr val="bg1"/>
                </a:solidFill>
                <a:latin typeface="Lato" panose="020F0502020204030203" pitchFamily="34" charset="0"/>
              </a:rPr>
              <a:t> de </a:t>
            </a:r>
            <a:r>
              <a:rPr lang="es-ES" sz="1000" dirty="0" err="1">
                <a:solidFill>
                  <a:schemeClr val="bg1"/>
                </a:solidFill>
                <a:latin typeface="Lato" panose="020F0502020204030203" pitchFamily="34" charset="0"/>
              </a:rPr>
              <a:t>veu</a:t>
            </a:r>
            <a:r>
              <a:rPr lang="es-ES" sz="1000" dirty="0">
                <a:solidFill>
                  <a:schemeClr val="bg1"/>
                </a:solidFill>
                <a:latin typeface="Lato" panose="020F0502020204030203" pitchFamily="34" charset="0"/>
              </a:rPr>
              <a:t> </a:t>
            </a:r>
            <a:r>
              <a:rPr lang="es-ES" sz="1000" dirty="0" err="1">
                <a:solidFill>
                  <a:schemeClr val="bg1"/>
                </a:solidFill>
                <a:latin typeface="Lato" panose="020F0502020204030203" pitchFamily="34" charset="0"/>
              </a:rPr>
              <a:t>adequat</a:t>
            </a:r>
            <a:endParaRPr lang="es-ES" sz="1000" dirty="0">
              <a:solidFill>
                <a:schemeClr val="bg1"/>
              </a:solidFill>
              <a:latin typeface="Lato" panose="020F0502020204030203" pitchFamily="34" charset="0"/>
            </a:endParaRPr>
          </a:p>
          <a:p>
            <a:pPr marL="171450" indent="-171450">
              <a:buFont typeface="Arial" panose="020B0604020202020204" pitchFamily="34" charset="0"/>
              <a:buChar char="•"/>
            </a:pPr>
            <a:r>
              <a:rPr lang="es-ES" sz="1000" dirty="0" err="1">
                <a:solidFill>
                  <a:schemeClr val="bg1"/>
                </a:solidFill>
                <a:latin typeface="Lato" panose="020F0502020204030203" pitchFamily="34" charset="0"/>
              </a:rPr>
              <a:t>Demanar</a:t>
            </a:r>
            <a:r>
              <a:rPr lang="es-ES" sz="1000" dirty="0">
                <a:solidFill>
                  <a:schemeClr val="bg1"/>
                </a:solidFill>
                <a:latin typeface="Lato" panose="020F0502020204030203" pitchFamily="34" charset="0"/>
              </a:rPr>
              <a:t> les coses </a:t>
            </a:r>
            <a:r>
              <a:rPr lang="es-ES" sz="1000" dirty="0" err="1">
                <a:solidFill>
                  <a:schemeClr val="bg1"/>
                </a:solidFill>
                <a:latin typeface="Lato" panose="020F0502020204030203" pitchFamily="34" charset="0"/>
              </a:rPr>
              <a:t>correctament</a:t>
            </a:r>
            <a:endParaRPr lang="es-ES" sz="1000" dirty="0">
              <a:solidFill>
                <a:schemeClr val="bg1"/>
              </a:solidFill>
              <a:latin typeface="Lato" panose="020F0502020204030203" pitchFamily="34" charset="0"/>
            </a:endParaRPr>
          </a:p>
          <a:p>
            <a:pPr marL="171450" indent="-171450">
              <a:buFont typeface="Arial" panose="020B0604020202020204" pitchFamily="34" charset="0"/>
              <a:buChar char="•"/>
            </a:pPr>
            <a:r>
              <a:rPr lang="es-ES" sz="1000" dirty="0" err="1">
                <a:solidFill>
                  <a:schemeClr val="bg1"/>
                </a:solidFill>
                <a:latin typeface="Lato" panose="020F0502020204030203" pitchFamily="34" charset="0"/>
              </a:rPr>
              <a:t>Aprendre</a:t>
            </a:r>
            <a:r>
              <a:rPr lang="es-ES" sz="1000" dirty="0">
                <a:solidFill>
                  <a:schemeClr val="bg1"/>
                </a:solidFill>
                <a:latin typeface="Lato" panose="020F0502020204030203" pitchFamily="34" charset="0"/>
              </a:rPr>
              <a:t> a rentar-se les </a:t>
            </a:r>
            <a:r>
              <a:rPr lang="es-ES" sz="1000" dirty="0" err="1">
                <a:solidFill>
                  <a:schemeClr val="bg1"/>
                </a:solidFill>
                <a:latin typeface="Lato" panose="020F0502020204030203" pitchFamily="34" charset="0"/>
              </a:rPr>
              <a:t>mans</a:t>
            </a:r>
            <a:r>
              <a:rPr lang="es-ES" sz="1000" dirty="0">
                <a:solidFill>
                  <a:schemeClr val="bg1"/>
                </a:solidFill>
                <a:latin typeface="Lato" panose="020F0502020204030203" pitchFamily="34" charset="0"/>
              </a:rPr>
              <a:t> </a:t>
            </a:r>
            <a:r>
              <a:rPr lang="es-ES" sz="1000" dirty="0" err="1">
                <a:solidFill>
                  <a:schemeClr val="bg1"/>
                </a:solidFill>
                <a:latin typeface="Lato" panose="020F0502020204030203" pitchFamily="34" charset="0"/>
              </a:rPr>
              <a:t>correctament</a:t>
            </a:r>
            <a:r>
              <a:rPr lang="es-ES" sz="1000" dirty="0">
                <a:solidFill>
                  <a:schemeClr val="bg1"/>
                </a:solidFill>
                <a:latin typeface="Lato" panose="020F0502020204030203" pitchFamily="34" charset="0"/>
              </a:rPr>
              <a:t>.</a:t>
            </a:r>
          </a:p>
          <a:p>
            <a:pPr marL="171450" indent="-171450">
              <a:buFont typeface="Arial" panose="020B0604020202020204" pitchFamily="34" charset="0"/>
              <a:buChar char="•"/>
            </a:pPr>
            <a:r>
              <a:rPr lang="es-ES" sz="1000" dirty="0">
                <a:solidFill>
                  <a:schemeClr val="bg1"/>
                </a:solidFill>
                <a:latin typeface="Lato" panose="020F0502020204030203" pitchFamily="34" charset="0"/>
              </a:rPr>
              <a:t>Ser </a:t>
            </a:r>
            <a:r>
              <a:rPr lang="es-ES" sz="1000" dirty="0" err="1">
                <a:solidFill>
                  <a:schemeClr val="bg1"/>
                </a:solidFill>
                <a:latin typeface="Lato" panose="020F0502020204030203" pitchFamily="34" charset="0"/>
              </a:rPr>
              <a:t>autònoms</a:t>
            </a:r>
            <a:r>
              <a:rPr lang="es-ES" sz="1000" dirty="0">
                <a:solidFill>
                  <a:schemeClr val="bg1"/>
                </a:solidFill>
                <a:latin typeface="Lato" panose="020F0502020204030203" pitchFamily="34" charset="0"/>
              </a:rPr>
              <a:t> a </a:t>
            </a:r>
            <a:r>
              <a:rPr lang="es-ES" sz="1000" dirty="0" err="1">
                <a:solidFill>
                  <a:schemeClr val="bg1"/>
                </a:solidFill>
                <a:latin typeface="Lato" panose="020F0502020204030203" pitchFamily="34" charset="0"/>
              </a:rPr>
              <a:t>l’hora</a:t>
            </a:r>
            <a:r>
              <a:rPr lang="es-ES" sz="1000" dirty="0">
                <a:solidFill>
                  <a:schemeClr val="bg1"/>
                </a:solidFill>
                <a:latin typeface="Lato" panose="020F0502020204030203" pitchFamily="34" charset="0"/>
              </a:rPr>
              <a:t> </a:t>
            </a:r>
            <a:r>
              <a:rPr lang="es-ES" sz="1000" dirty="0" err="1">
                <a:solidFill>
                  <a:schemeClr val="bg1"/>
                </a:solidFill>
                <a:latin typeface="Lato" panose="020F0502020204030203" pitchFamily="34" charset="0"/>
              </a:rPr>
              <a:t>d’anar</a:t>
            </a:r>
            <a:r>
              <a:rPr lang="es-ES" sz="1000" dirty="0">
                <a:solidFill>
                  <a:schemeClr val="bg1"/>
                </a:solidFill>
                <a:latin typeface="Lato" panose="020F0502020204030203" pitchFamily="34" charset="0"/>
              </a:rPr>
              <a:t> </a:t>
            </a:r>
            <a:r>
              <a:rPr lang="es-ES" sz="1000" dirty="0" err="1">
                <a:solidFill>
                  <a:schemeClr val="bg1"/>
                </a:solidFill>
                <a:latin typeface="Lato" panose="020F0502020204030203" pitchFamily="34" charset="0"/>
              </a:rPr>
              <a:t>als</a:t>
            </a:r>
            <a:r>
              <a:rPr lang="es-ES" sz="1000" dirty="0">
                <a:solidFill>
                  <a:schemeClr val="bg1"/>
                </a:solidFill>
                <a:latin typeface="Lato" panose="020F0502020204030203" pitchFamily="34" charset="0"/>
              </a:rPr>
              <a:t> </a:t>
            </a:r>
            <a:r>
              <a:rPr lang="es-ES" sz="1000" dirty="0" err="1">
                <a:solidFill>
                  <a:schemeClr val="bg1"/>
                </a:solidFill>
                <a:latin typeface="Lato" panose="020F0502020204030203" pitchFamily="34" charset="0"/>
              </a:rPr>
              <a:t>banys</a:t>
            </a:r>
            <a:r>
              <a:rPr lang="es-ES" sz="1000" dirty="0">
                <a:solidFill>
                  <a:schemeClr val="bg1"/>
                </a:solidFill>
                <a:latin typeface="Lato" panose="020F0502020204030203" pitchFamily="34" charset="0"/>
              </a:rPr>
              <a:t>.</a:t>
            </a:r>
          </a:p>
          <a:p>
            <a:pPr marL="171450" indent="-171450">
              <a:buFont typeface="Arial" panose="020B0604020202020204" pitchFamily="34" charset="0"/>
              <a:buChar char="•"/>
            </a:pPr>
            <a:r>
              <a:rPr lang="es-ES" sz="1000" dirty="0" err="1">
                <a:solidFill>
                  <a:schemeClr val="bg1"/>
                </a:solidFill>
                <a:latin typeface="Lato" panose="020F0502020204030203" pitchFamily="34" charset="0"/>
              </a:rPr>
              <a:t>Aprendre</a:t>
            </a:r>
            <a:r>
              <a:rPr lang="es-ES" sz="1000" dirty="0">
                <a:solidFill>
                  <a:schemeClr val="bg1"/>
                </a:solidFill>
                <a:latin typeface="Lato" panose="020F0502020204030203" pitchFamily="34" charset="0"/>
              </a:rPr>
              <a:t> a </a:t>
            </a:r>
            <a:r>
              <a:rPr lang="es-ES" sz="1000" dirty="0" err="1">
                <a:solidFill>
                  <a:schemeClr val="bg1"/>
                </a:solidFill>
                <a:latin typeface="Lato" panose="020F0502020204030203" pitchFamily="34" charset="0"/>
              </a:rPr>
              <a:t>utilitzar</a:t>
            </a:r>
            <a:r>
              <a:rPr lang="es-ES" sz="1000" dirty="0">
                <a:solidFill>
                  <a:schemeClr val="bg1"/>
                </a:solidFill>
                <a:latin typeface="Lato" panose="020F0502020204030203" pitchFamily="34" charset="0"/>
              </a:rPr>
              <a:t> </a:t>
            </a:r>
            <a:r>
              <a:rPr lang="es-ES" sz="1000" dirty="0" err="1">
                <a:solidFill>
                  <a:schemeClr val="bg1"/>
                </a:solidFill>
                <a:latin typeface="Lato" panose="020F0502020204030203" pitchFamily="34" charset="0"/>
              </a:rPr>
              <a:t>els</a:t>
            </a:r>
            <a:r>
              <a:rPr lang="es-ES" sz="1000" dirty="0">
                <a:solidFill>
                  <a:schemeClr val="bg1"/>
                </a:solidFill>
                <a:latin typeface="Lato" panose="020F0502020204030203" pitchFamily="34" charset="0"/>
              </a:rPr>
              <a:t> </a:t>
            </a:r>
            <a:r>
              <a:rPr lang="es-ES" sz="1000" dirty="0" err="1">
                <a:solidFill>
                  <a:schemeClr val="bg1"/>
                </a:solidFill>
                <a:latin typeface="Lato" panose="020F0502020204030203" pitchFamily="34" charset="0"/>
              </a:rPr>
              <a:t>estris</a:t>
            </a:r>
            <a:r>
              <a:rPr lang="es-ES" sz="1000" dirty="0">
                <a:solidFill>
                  <a:schemeClr val="bg1"/>
                </a:solidFill>
                <a:latin typeface="Lato" panose="020F0502020204030203" pitchFamily="34" charset="0"/>
              </a:rPr>
              <a:t> </a:t>
            </a:r>
            <a:r>
              <a:rPr lang="es-ES" sz="1000" dirty="0" err="1">
                <a:solidFill>
                  <a:schemeClr val="bg1"/>
                </a:solidFill>
                <a:latin typeface="Lato" panose="020F0502020204030203" pitchFamily="34" charset="0"/>
              </a:rPr>
              <a:t>correctament</a:t>
            </a:r>
            <a:endParaRPr lang="es-ES" sz="1000" dirty="0">
              <a:solidFill>
                <a:schemeClr val="bg1"/>
              </a:solidFill>
              <a:latin typeface="Lato" panose="020F0502020204030203" pitchFamily="34" charset="0"/>
            </a:endParaRPr>
          </a:p>
          <a:p>
            <a:endParaRPr lang="es-ES" sz="1000" dirty="0">
              <a:solidFill>
                <a:schemeClr val="bg1"/>
              </a:solidFill>
              <a:latin typeface="Lato" panose="020F0502020204030203" pitchFamily="34" charset="0"/>
            </a:endParaRPr>
          </a:p>
          <a:p>
            <a:r>
              <a:rPr lang="es-ES" sz="1000" dirty="0">
                <a:solidFill>
                  <a:schemeClr val="bg1"/>
                </a:solidFill>
                <a:latin typeface="Lato" panose="020F0502020204030203" pitchFamily="34" charset="0"/>
              </a:rPr>
              <a:t> </a:t>
            </a:r>
          </a:p>
          <a:p>
            <a:r>
              <a:rPr lang="es-ES" dirty="0">
                <a:solidFill>
                  <a:schemeClr val="bg1"/>
                </a:solidFill>
              </a:rPr>
              <a:t> </a:t>
            </a:r>
          </a:p>
        </p:txBody>
      </p:sp>
      <p:sp>
        <p:nvSpPr>
          <p:cNvPr id="22" name="Rectángulo 21">
            <a:extLst>
              <a:ext uri="{FF2B5EF4-FFF2-40B4-BE49-F238E27FC236}">
                <a16:creationId xmlns:a16="http://schemas.microsoft.com/office/drawing/2014/main" xmlns="" id="{3D6A1C14-C0CB-4122-A916-E5EFBD86843E}"/>
              </a:ext>
            </a:extLst>
          </p:cNvPr>
          <p:cNvSpPr/>
          <p:nvPr/>
        </p:nvSpPr>
        <p:spPr>
          <a:xfrm>
            <a:off x="8259737" y="3567862"/>
            <a:ext cx="2589238" cy="1169551"/>
          </a:xfrm>
          <a:prstGeom prst="rect">
            <a:avLst/>
          </a:prstGeom>
        </p:spPr>
        <p:txBody>
          <a:bodyPr wrap="square">
            <a:spAutoFit/>
          </a:bodyPr>
          <a:lstStyle/>
          <a:p>
            <a:r>
              <a:rPr lang="es-ES" sz="1000" b="1" dirty="0">
                <a:solidFill>
                  <a:schemeClr val="bg1"/>
                </a:solidFill>
                <a:effectLst>
                  <a:outerShdw blurRad="38100" dist="38100" dir="2700000" algn="tl">
                    <a:srgbClr val="000000">
                      <a:alpha val="43137"/>
                    </a:srgbClr>
                  </a:outerShdw>
                </a:effectLst>
                <a:latin typeface="Lato" panose="020F0502020204030203" pitchFamily="34" charset="0"/>
              </a:rPr>
              <a:t>TEMPS DE LLEURE/TEMPS LLIURE</a:t>
            </a:r>
          </a:p>
          <a:p>
            <a:endParaRPr lang="es-ES" sz="1000" dirty="0">
              <a:solidFill>
                <a:schemeClr val="bg1"/>
              </a:solidFill>
              <a:latin typeface="Lato" panose="020F0502020204030203" pitchFamily="34" charset="0"/>
            </a:endParaRPr>
          </a:p>
          <a:p>
            <a:pPr marL="171450" indent="-171450">
              <a:buFont typeface="Arial" panose="020B0604020202020204" pitchFamily="34" charset="0"/>
              <a:buChar char="•"/>
            </a:pPr>
            <a:r>
              <a:rPr lang="es-ES" sz="1000" dirty="0" err="1">
                <a:solidFill>
                  <a:schemeClr val="bg1"/>
                </a:solidFill>
                <a:latin typeface="Lato" panose="020F0502020204030203" pitchFamily="34" charset="0"/>
              </a:rPr>
              <a:t>Reconèixer</a:t>
            </a:r>
            <a:r>
              <a:rPr lang="es-ES" sz="1000" dirty="0">
                <a:solidFill>
                  <a:schemeClr val="bg1"/>
                </a:solidFill>
                <a:latin typeface="Lato" panose="020F0502020204030203" pitchFamily="34" charset="0"/>
              </a:rPr>
              <a:t> </a:t>
            </a:r>
            <a:r>
              <a:rPr lang="es-ES" sz="1000" dirty="0" err="1">
                <a:solidFill>
                  <a:schemeClr val="bg1"/>
                </a:solidFill>
                <a:latin typeface="Lato" panose="020F0502020204030203" pitchFamily="34" charset="0"/>
              </a:rPr>
              <a:t>els</a:t>
            </a:r>
            <a:r>
              <a:rPr lang="es-ES" sz="1000" dirty="0">
                <a:solidFill>
                  <a:schemeClr val="bg1"/>
                </a:solidFill>
                <a:latin typeface="Lato" panose="020F0502020204030203" pitchFamily="34" charset="0"/>
              </a:rPr>
              <a:t> </a:t>
            </a:r>
            <a:r>
              <a:rPr lang="es-ES" sz="1000" dirty="0" err="1">
                <a:solidFill>
                  <a:schemeClr val="bg1"/>
                </a:solidFill>
                <a:latin typeface="Lato" panose="020F0502020204030203" pitchFamily="34" charset="0"/>
              </a:rPr>
              <a:t>noms</a:t>
            </a:r>
            <a:r>
              <a:rPr lang="es-ES" sz="1000" dirty="0">
                <a:solidFill>
                  <a:schemeClr val="bg1"/>
                </a:solidFill>
                <a:latin typeface="Lato" panose="020F0502020204030203" pitchFamily="34" charset="0"/>
              </a:rPr>
              <a:t> </a:t>
            </a:r>
            <a:r>
              <a:rPr lang="es-ES" sz="1000" dirty="0" err="1">
                <a:solidFill>
                  <a:schemeClr val="bg1"/>
                </a:solidFill>
                <a:latin typeface="Lato" panose="020F0502020204030203" pitchFamily="34" charset="0"/>
              </a:rPr>
              <a:t>dels</a:t>
            </a:r>
            <a:r>
              <a:rPr lang="es-ES" sz="1000" dirty="0">
                <a:solidFill>
                  <a:schemeClr val="bg1"/>
                </a:solidFill>
                <a:latin typeface="Lato" panose="020F0502020204030203" pitchFamily="34" charset="0"/>
              </a:rPr>
              <a:t> </a:t>
            </a:r>
            <a:r>
              <a:rPr lang="es-ES" sz="1000" dirty="0" err="1">
                <a:solidFill>
                  <a:schemeClr val="bg1"/>
                </a:solidFill>
                <a:latin typeface="Lato" panose="020F0502020204030203" pitchFamily="34" charset="0"/>
              </a:rPr>
              <a:t>companys</a:t>
            </a:r>
            <a:r>
              <a:rPr lang="es-ES" sz="1000" dirty="0">
                <a:solidFill>
                  <a:schemeClr val="bg1"/>
                </a:solidFill>
                <a:latin typeface="Lato" panose="020F0502020204030203" pitchFamily="34" charset="0"/>
              </a:rPr>
              <a:t> i </a:t>
            </a:r>
            <a:r>
              <a:rPr lang="es-ES" sz="1000" dirty="0" err="1" smtClean="0">
                <a:solidFill>
                  <a:schemeClr val="bg1"/>
                </a:solidFill>
                <a:latin typeface="Lato" panose="020F0502020204030203" pitchFamily="34" charset="0"/>
              </a:rPr>
              <a:t>monitors</a:t>
            </a:r>
            <a:r>
              <a:rPr lang="es-ES" sz="1000" dirty="0">
                <a:solidFill>
                  <a:schemeClr val="bg1"/>
                </a:solidFill>
                <a:latin typeface="Lato" panose="020F0502020204030203" pitchFamily="34" charset="0"/>
              </a:rPr>
              <a:t> </a:t>
            </a:r>
            <a:r>
              <a:rPr lang="es-ES" sz="1000" dirty="0" smtClean="0">
                <a:solidFill>
                  <a:schemeClr val="bg1"/>
                </a:solidFill>
                <a:latin typeface="Lato" panose="020F0502020204030203" pitchFamily="34" charset="0"/>
              </a:rPr>
              <a:t>i monitores</a:t>
            </a:r>
            <a:endParaRPr lang="es-ES" sz="1000" dirty="0">
              <a:solidFill>
                <a:schemeClr val="bg1"/>
              </a:solidFill>
              <a:latin typeface="Lato" panose="020F0502020204030203" pitchFamily="34" charset="0"/>
            </a:endParaRPr>
          </a:p>
          <a:p>
            <a:pPr marL="171450" indent="-171450">
              <a:buFont typeface="Arial" panose="020B0604020202020204" pitchFamily="34" charset="0"/>
              <a:buChar char="•"/>
            </a:pPr>
            <a:r>
              <a:rPr lang="es-ES" sz="1000" dirty="0" err="1">
                <a:solidFill>
                  <a:schemeClr val="bg1"/>
                </a:solidFill>
                <a:latin typeface="Lato" panose="020F0502020204030203" pitchFamily="34" charset="0"/>
              </a:rPr>
              <a:t>Tenir</a:t>
            </a:r>
            <a:r>
              <a:rPr lang="es-ES" sz="1000" dirty="0">
                <a:solidFill>
                  <a:schemeClr val="bg1"/>
                </a:solidFill>
                <a:latin typeface="Lato" panose="020F0502020204030203" pitchFamily="34" charset="0"/>
              </a:rPr>
              <a:t> </a:t>
            </a:r>
            <a:r>
              <a:rPr lang="es-ES" sz="1000" dirty="0" err="1">
                <a:solidFill>
                  <a:schemeClr val="bg1"/>
                </a:solidFill>
                <a:latin typeface="Lato" panose="020F0502020204030203" pitchFamily="34" charset="0"/>
              </a:rPr>
              <a:t>disposició</a:t>
            </a:r>
            <a:r>
              <a:rPr lang="es-ES" sz="1000" dirty="0">
                <a:solidFill>
                  <a:schemeClr val="bg1"/>
                </a:solidFill>
                <a:latin typeface="Lato" panose="020F0502020204030203" pitchFamily="34" charset="0"/>
              </a:rPr>
              <a:t> per escoltar </a:t>
            </a:r>
            <a:r>
              <a:rPr lang="es-ES" sz="1000" dirty="0" err="1">
                <a:solidFill>
                  <a:schemeClr val="bg1"/>
                </a:solidFill>
                <a:latin typeface="Lato" panose="020F0502020204030203" pitchFamily="34" charset="0"/>
              </a:rPr>
              <a:t>als</a:t>
            </a:r>
            <a:r>
              <a:rPr lang="es-ES" sz="1000" dirty="0">
                <a:solidFill>
                  <a:schemeClr val="bg1"/>
                </a:solidFill>
                <a:latin typeface="Lato" panose="020F0502020204030203" pitchFamily="34" charset="0"/>
              </a:rPr>
              <a:t> </a:t>
            </a:r>
            <a:r>
              <a:rPr lang="es-ES" sz="1000" dirty="0" err="1">
                <a:solidFill>
                  <a:schemeClr val="bg1"/>
                </a:solidFill>
                <a:latin typeface="Lato" panose="020F0502020204030203" pitchFamily="34" charset="0"/>
              </a:rPr>
              <a:t>altres</a:t>
            </a:r>
            <a:r>
              <a:rPr lang="es-ES" sz="1000" dirty="0">
                <a:solidFill>
                  <a:schemeClr val="bg1"/>
                </a:solidFill>
                <a:latin typeface="Lato" panose="020F0502020204030203" pitchFamily="34" charset="0"/>
              </a:rPr>
              <a:t>.</a:t>
            </a:r>
          </a:p>
          <a:p>
            <a:pPr marL="171450" indent="-171450">
              <a:buFont typeface="Arial" panose="020B0604020202020204" pitchFamily="34" charset="0"/>
              <a:buChar char="•"/>
            </a:pPr>
            <a:r>
              <a:rPr lang="es-ES" sz="1000" dirty="0" err="1">
                <a:solidFill>
                  <a:schemeClr val="bg1"/>
                </a:solidFill>
                <a:latin typeface="Lato" panose="020F0502020204030203" pitchFamily="34" charset="0"/>
              </a:rPr>
              <a:t>Entendre</a:t>
            </a:r>
            <a:r>
              <a:rPr lang="es-ES" sz="1000" dirty="0">
                <a:solidFill>
                  <a:schemeClr val="bg1"/>
                </a:solidFill>
                <a:latin typeface="Lato" panose="020F0502020204030203" pitchFamily="34" charset="0"/>
              </a:rPr>
              <a:t> que hi ha  </a:t>
            </a:r>
            <a:r>
              <a:rPr lang="es-ES" sz="1000" dirty="0" err="1">
                <a:solidFill>
                  <a:schemeClr val="bg1"/>
                </a:solidFill>
                <a:latin typeface="Lato" panose="020F0502020204030203" pitchFamily="34" charset="0"/>
              </a:rPr>
              <a:t>torns</a:t>
            </a:r>
            <a:r>
              <a:rPr lang="es-ES" sz="1000" dirty="0">
                <a:solidFill>
                  <a:schemeClr val="bg1"/>
                </a:solidFill>
                <a:latin typeface="Lato" panose="020F0502020204030203" pitchFamily="34" charset="0"/>
              </a:rPr>
              <a:t> per </a:t>
            </a:r>
            <a:r>
              <a:rPr lang="es-ES" sz="1000" dirty="0" err="1">
                <a:solidFill>
                  <a:schemeClr val="bg1"/>
                </a:solidFill>
                <a:latin typeface="Lato" panose="020F0502020204030203" pitchFamily="34" charset="0"/>
              </a:rPr>
              <a:t>fer</a:t>
            </a:r>
            <a:r>
              <a:rPr lang="es-ES" sz="1000" dirty="0">
                <a:solidFill>
                  <a:schemeClr val="bg1"/>
                </a:solidFill>
                <a:latin typeface="Lato" panose="020F0502020204030203" pitchFamily="34" charset="0"/>
              </a:rPr>
              <a:t> les coses.</a:t>
            </a:r>
          </a:p>
          <a:p>
            <a:pPr marL="171450" indent="-171450">
              <a:buFont typeface="Arial" panose="020B0604020202020204" pitchFamily="34" charset="0"/>
              <a:buChar char="•"/>
            </a:pPr>
            <a:r>
              <a:rPr lang="es-ES" sz="1000" dirty="0">
                <a:solidFill>
                  <a:schemeClr val="bg1"/>
                </a:solidFill>
                <a:latin typeface="Lato" panose="020F0502020204030203" pitchFamily="34" charset="0"/>
              </a:rPr>
              <a:t>Ser </a:t>
            </a:r>
            <a:r>
              <a:rPr lang="es-ES" sz="1000" dirty="0" err="1">
                <a:solidFill>
                  <a:schemeClr val="bg1"/>
                </a:solidFill>
                <a:latin typeface="Lato" panose="020F0502020204030203" pitchFamily="34" charset="0"/>
              </a:rPr>
              <a:t>solidaris</a:t>
            </a:r>
            <a:r>
              <a:rPr lang="es-ES" sz="1000" dirty="0">
                <a:solidFill>
                  <a:schemeClr val="bg1"/>
                </a:solidFill>
                <a:latin typeface="Lato" panose="020F0502020204030203" pitchFamily="34" charset="0"/>
              </a:rPr>
              <a:t> </a:t>
            </a:r>
            <a:r>
              <a:rPr lang="es-ES" sz="1000" dirty="0" err="1">
                <a:solidFill>
                  <a:schemeClr val="bg1"/>
                </a:solidFill>
                <a:latin typeface="Lato" panose="020F0502020204030203" pitchFamily="34" charset="0"/>
              </a:rPr>
              <a:t>amb</a:t>
            </a:r>
            <a:r>
              <a:rPr lang="es-ES" sz="1000" dirty="0">
                <a:solidFill>
                  <a:schemeClr val="bg1"/>
                </a:solidFill>
                <a:latin typeface="Lato" panose="020F0502020204030203" pitchFamily="34" charset="0"/>
              </a:rPr>
              <a:t> </a:t>
            </a:r>
            <a:r>
              <a:rPr lang="es-ES" sz="1000" dirty="0" err="1">
                <a:solidFill>
                  <a:schemeClr val="bg1"/>
                </a:solidFill>
                <a:latin typeface="Lato" panose="020F0502020204030203" pitchFamily="34" charset="0"/>
              </a:rPr>
              <a:t>els</a:t>
            </a:r>
            <a:r>
              <a:rPr lang="es-ES" sz="1000" dirty="0">
                <a:solidFill>
                  <a:schemeClr val="bg1"/>
                </a:solidFill>
                <a:latin typeface="Lato" panose="020F0502020204030203" pitchFamily="34" charset="0"/>
              </a:rPr>
              <a:t> </a:t>
            </a:r>
            <a:r>
              <a:rPr lang="es-ES" sz="1000" dirty="0" err="1">
                <a:solidFill>
                  <a:schemeClr val="bg1"/>
                </a:solidFill>
                <a:latin typeface="Lato" panose="020F0502020204030203" pitchFamily="34" charset="0"/>
              </a:rPr>
              <a:t>altres</a:t>
            </a:r>
            <a:r>
              <a:rPr lang="es-ES" sz="1000" dirty="0">
                <a:solidFill>
                  <a:schemeClr val="bg1"/>
                </a:solidFill>
                <a:latin typeface="Lato" panose="020F0502020204030203" pitchFamily="34" charset="0"/>
              </a:rPr>
              <a:t>.</a:t>
            </a:r>
          </a:p>
        </p:txBody>
      </p:sp>
      <p:sp>
        <p:nvSpPr>
          <p:cNvPr id="23" name="Rectángulo 22">
            <a:extLst>
              <a:ext uri="{FF2B5EF4-FFF2-40B4-BE49-F238E27FC236}">
                <a16:creationId xmlns:a16="http://schemas.microsoft.com/office/drawing/2014/main" xmlns="" id="{457D72EA-4A40-42BB-84C5-49A840265840}"/>
              </a:ext>
            </a:extLst>
          </p:cNvPr>
          <p:cNvSpPr/>
          <p:nvPr/>
        </p:nvSpPr>
        <p:spPr>
          <a:xfrm>
            <a:off x="1425624" y="3588531"/>
            <a:ext cx="2552822" cy="1015663"/>
          </a:xfrm>
          <a:prstGeom prst="rect">
            <a:avLst/>
          </a:prstGeom>
        </p:spPr>
        <p:txBody>
          <a:bodyPr wrap="square">
            <a:spAutoFit/>
          </a:bodyPr>
          <a:lstStyle/>
          <a:p>
            <a:r>
              <a:rPr lang="es-ES" sz="1000" b="1" dirty="0">
                <a:solidFill>
                  <a:schemeClr val="bg1"/>
                </a:solidFill>
                <a:effectLst>
                  <a:outerShdw blurRad="38100" dist="38100" dir="2700000" algn="tl">
                    <a:srgbClr val="000000">
                      <a:alpha val="43137"/>
                    </a:srgbClr>
                  </a:outerShdw>
                </a:effectLst>
                <a:latin typeface="Lato" panose="020F0502020204030203" pitchFamily="34" charset="0"/>
              </a:rPr>
              <a:t>HÀBITS ALIMENTARIS</a:t>
            </a:r>
          </a:p>
          <a:p>
            <a:endParaRPr lang="es-ES" sz="1000" dirty="0">
              <a:solidFill>
                <a:schemeClr val="bg1"/>
              </a:solidFill>
              <a:latin typeface="Lato" panose="020F0502020204030203" pitchFamily="34" charset="0"/>
            </a:endParaRPr>
          </a:p>
          <a:p>
            <a:pPr marL="171450" indent="-171450">
              <a:buFont typeface="Arial" panose="020B0604020202020204" pitchFamily="34" charset="0"/>
              <a:buChar char="•"/>
            </a:pPr>
            <a:r>
              <a:rPr lang="es-ES" sz="1000" dirty="0">
                <a:solidFill>
                  <a:schemeClr val="bg1"/>
                </a:solidFill>
                <a:latin typeface="Lato" panose="020F0502020204030203" pitchFamily="34" charset="0"/>
              </a:rPr>
              <a:t>Adquirir un bon ritme</a:t>
            </a:r>
          </a:p>
          <a:p>
            <a:pPr marL="171450" indent="-171450">
              <a:buFont typeface="Arial" panose="020B0604020202020204" pitchFamily="34" charset="0"/>
              <a:buChar char="•"/>
            </a:pPr>
            <a:r>
              <a:rPr lang="es-ES" sz="1000" dirty="0" err="1">
                <a:solidFill>
                  <a:schemeClr val="bg1"/>
                </a:solidFill>
                <a:latin typeface="Lato" panose="020F0502020204030203" pitchFamily="34" charset="0"/>
              </a:rPr>
              <a:t>Seure</a:t>
            </a:r>
            <a:r>
              <a:rPr lang="es-ES" sz="1000" dirty="0">
                <a:solidFill>
                  <a:schemeClr val="bg1"/>
                </a:solidFill>
                <a:latin typeface="Lato" panose="020F0502020204030203" pitchFamily="34" charset="0"/>
              </a:rPr>
              <a:t> </a:t>
            </a:r>
            <a:r>
              <a:rPr lang="es-ES" sz="1000" dirty="0" err="1">
                <a:solidFill>
                  <a:schemeClr val="bg1"/>
                </a:solidFill>
                <a:latin typeface="Lato" panose="020F0502020204030203" pitchFamily="34" charset="0"/>
              </a:rPr>
              <a:t>correctament</a:t>
            </a:r>
            <a:endParaRPr lang="es-ES" sz="1000" dirty="0">
              <a:solidFill>
                <a:schemeClr val="bg1"/>
              </a:solidFill>
              <a:latin typeface="Lato" panose="020F0502020204030203" pitchFamily="34" charset="0"/>
            </a:endParaRPr>
          </a:p>
          <a:p>
            <a:pPr marL="171450" indent="-171450">
              <a:buFont typeface="Arial" panose="020B0604020202020204" pitchFamily="34" charset="0"/>
              <a:buChar char="•"/>
            </a:pPr>
            <a:r>
              <a:rPr lang="es-ES" sz="1000" dirty="0" err="1">
                <a:solidFill>
                  <a:schemeClr val="bg1"/>
                </a:solidFill>
                <a:latin typeface="Lato" panose="020F0502020204030203" pitchFamily="34" charset="0"/>
              </a:rPr>
              <a:t>Provar</a:t>
            </a:r>
            <a:r>
              <a:rPr lang="es-ES" sz="1000" dirty="0">
                <a:solidFill>
                  <a:schemeClr val="bg1"/>
                </a:solidFill>
                <a:latin typeface="Lato" panose="020F0502020204030203" pitchFamily="34" charset="0"/>
              </a:rPr>
              <a:t> gustos </a:t>
            </a:r>
            <a:r>
              <a:rPr lang="es-ES" sz="1000" dirty="0" err="1">
                <a:solidFill>
                  <a:schemeClr val="bg1"/>
                </a:solidFill>
                <a:latin typeface="Lato" panose="020F0502020204030203" pitchFamily="34" charset="0"/>
              </a:rPr>
              <a:t>nous</a:t>
            </a:r>
            <a:endParaRPr lang="es-ES" sz="1000" dirty="0">
              <a:solidFill>
                <a:schemeClr val="bg1"/>
              </a:solidFill>
              <a:latin typeface="Lato" panose="020F0502020204030203" pitchFamily="34" charset="0"/>
            </a:endParaRPr>
          </a:p>
          <a:p>
            <a:pPr marL="171450" indent="-171450">
              <a:buFont typeface="Arial" panose="020B0604020202020204" pitchFamily="34" charset="0"/>
              <a:buChar char="•"/>
            </a:pPr>
            <a:r>
              <a:rPr lang="es-ES" sz="1000" dirty="0" err="1" smtClean="0">
                <a:solidFill>
                  <a:schemeClr val="bg1"/>
                </a:solidFill>
                <a:latin typeface="Lato" panose="020F0502020204030203" pitchFamily="34" charset="0"/>
              </a:rPr>
              <a:t>Acceptar</a:t>
            </a:r>
            <a:r>
              <a:rPr lang="es-ES" sz="1000" dirty="0" smtClean="0">
                <a:solidFill>
                  <a:schemeClr val="bg1"/>
                </a:solidFill>
                <a:latin typeface="Lato" panose="020F0502020204030203" pitchFamily="34" charset="0"/>
              </a:rPr>
              <a:t> </a:t>
            </a:r>
            <a:r>
              <a:rPr lang="es-ES" sz="1000" dirty="0">
                <a:solidFill>
                  <a:schemeClr val="bg1"/>
                </a:solidFill>
                <a:latin typeface="Lato" panose="020F0502020204030203" pitchFamily="34" charset="0"/>
              </a:rPr>
              <a:t>el que </a:t>
            </a:r>
            <a:r>
              <a:rPr lang="es-ES" sz="1000" dirty="0" err="1">
                <a:solidFill>
                  <a:schemeClr val="bg1"/>
                </a:solidFill>
                <a:latin typeface="Lato" panose="020F0502020204030203" pitchFamily="34" charset="0"/>
              </a:rPr>
              <a:t>se’ls</a:t>
            </a:r>
            <a:r>
              <a:rPr lang="es-ES" sz="1000" dirty="0">
                <a:solidFill>
                  <a:schemeClr val="bg1"/>
                </a:solidFill>
                <a:latin typeface="Lato" panose="020F0502020204030203" pitchFamily="34" charset="0"/>
              </a:rPr>
              <a:t> </a:t>
            </a:r>
            <a:r>
              <a:rPr lang="es-ES" sz="1000" dirty="0" err="1">
                <a:solidFill>
                  <a:schemeClr val="bg1"/>
                </a:solidFill>
                <a:latin typeface="Lato" panose="020F0502020204030203" pitchFamily="34" charset="0"/>
              </a:rPr>
              <a:t>ofereix</a:t>
            </a:r>
            <a:endParaRPr lang="es-ES" sz="1000" dirty="0">
              <a:solidFill>
                <a:schemeClr val="bg1"/>
              </a:solidFill>
              <a:latin typeface="Lato" panose="020F0502020204030203" pitchFamily="34" charset="0"/>
            </a:endParaRPr>
          </a:p>
        </p:txBody>
      </p:sp>
      <p:sp>
        <p:nvSpPr>
          <p:cNvPr id="14" name="TextBox 1">
            <a:extLst>
              <a:ext uri="{FF2B5EF4-FFF2-40B4-BE49-F238E27FC236}">
                <a16:creationId xmlns:a16="http://schemas.microsoft.com/office/drawing/2014/main" xmlns="" id="{A25E0925-C83B-4320-A004-287608D96814}"/>
              </a:ext>
            </a:extLst>
          </p:cNvPr>
          <p:cNvSpPr txBox="1"/>
          <p:nvPr/>
        </p:nvSpPr>
        <p:spPr>
          <a:xfrm>
            <a:off x="1164886" y="819207"/>
            <a:ext cx="9851880" cy="276999"/>
          </a:xfrm>
          <a:prstGeom prst="rect">
            <a:avLst/>
          </a:prstGeom>
          <a:noFill/>
        </p:spPr>
        <p:txBody>
          <a:bodyPr wrap="square" rtlCol="0">
            <a:spAutoFit/>
          </a:bodyPr>
          <a:lstStyle/>
          <a:p>
            <a:pPr algn="ctr"/>
            <a:r>
              <a:rPr lang="es-ES" b="1" spc="300" baseline="30000" dirty="0">
                <a:solidFill>
                  <a:srgbClr val="197363"/>
                </a:solidFill>
                <a:latin typeface="Lato Black" panose="020F0502020204030203" pitchFamily="34" charset="77"/>
                <a:ea typeface="Futura Medium" charset="0"/>
                <a:cs typeface="Futura Medium" charset="0"/>
              </a:rPr>
              <a:t>5.2. OBJECTIUS </a:t>
            </a:r>
            <a:r>
              <a:rPr lang="es-ES" b="1" spc="300" baseline="30000" dirty="0">
                <a:solidFill>
                  <a:schemeClr val="bg1">
                    <a:lumMod val="85000"/>
                  </a:schemeClr>
                </a:solidFill>
                <a:latin typeface="Lato Black" panose="020F0502020204030203" pitchFamily="34" charset="77"/>
                <a:ea typeface="Futura Medium" charset="0"/>
                <a:cs typeface="Futura Medium" charset="0"/>
              </a:rPr>
              <a:t>I NORMATIVES</a:t>
            </a:r>
            <a:endParaRPr lang="es-ES" spc="300" baseline="30000" dirty="0">
              <a:solidFill>
                <a:schemeClr val="bg1">
                  <a:lumMod val="85000"/>
                </a:schemeClr>
              </a:solidFill>
              <a:latin typeface="Lato" panose="020F0502020204030203" pitchFamily="34" charset="77"/>
              <a:ea typeface="Futura Medium" charset="0"/>
              <a:cs typeface="Futura Medium" charset="0"/>
            </a:endParaRPr>
          </a:p>
        </p:txBody>
      </p:sp>
    </p:spTree>
    <p:extLst>
      <p:ext uri="{BB962C8B-B14F-4D97-AF65-F5344CB8AC3E}">
        <p14:creationId xmlns:p14="http://schemas.microsoft.com/office/powerpoint/2010/main" val="32299245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p:nvPr/>
        </p:nvSpPr>
        <p:spPr>
          <a:xfrm>
            <a:off x="5580120" y="535259"/>
            <a:ext cx="6100764" cy="379591"/>
          </a:xfrm>
          <a:prstGeom prst="rect">
            <a:avLst/>
          </a:prstGeom>
          <a:noFill/>
        </p:spPr>
        <p:txBody>
          <a:bodyPr wrap="square" rtlCol="0">
            <a:spAutoFit/>
          </a:bodyPr>
          <a:lstStyle/>
          <a:p>
            <a:r>
              <a:rPr lang="ca-ES" sz="2800" baseline="30000" dirty="0">
                <a:solidFill>
                  <a:schemeClr val="bg1"/>
                </a:solidFill>
                <a:latin typeface="Futura Medium" charset="0"/>
                <a:ea typeface="Futura Medium" charset="0"/>
                <a:cs typeface="Futura Medium" charset="0"/>
              </a:rPr>
              <a:t>CASO CLÍNICO I XXXXX </a:t>
            </a:r>
            <a:r>
              <a:rPr lang="ca-ES" sz="2800" baseline="30000" dirty="0" err="1">
                <a:solidFill>
                  <a:schemeClr val="bg1"/>
                </a:solidFill>
                <a:latin typeface="Futura Medium" charset="0"/>
                <a:ea typeface="Futura Medium" charset="0"/>
                <a:cs typeface="Futura Medium" charset="0"/>
              </a:rPr>
              <a:t>XXXXX</a:t>
            </a:r>
            <a:r>
              <a:rPr lang="ca-ES" sz="2800" baseline="30000" dirty="0">
                <a:solidFill>
                  <a:schemeClr val="bg1"/>
                </a:solidFill>
                <a:latin typeface="Futura Medium" charset="0"/>
                <a:ea typeface="Futura Medium" charset="0"/>
                <a:cs typeface="Futura Medium" charset="0"/>
              </a:rPr>
              <a:t> XX XXXXXX</a:t>
            </a:r>
          </a:p>
        </p:txBody>
      </p:sp>
      <p:sp>
        <p:nvSpPr>
          <p:cNvPr id="7" name="TextBox 1">
            <a:extLst>
              <a:ext uri="{FF2B5EF4-FFF2-40B4-BE49-F238E27FC236}">
                <a16:creationId xmlns:a16="http://schemas.microsoft.com/office/drawing/2014/main" xmlns="" id="{FC6A6ABB-F714-46F3-9761-EDD8B7046687}"/>
              </a:ext>
            </a:extLst>
          </p:cNvPr>
          <p:cNvSpPr txBox="1"/>
          <p:nvPr/>
        </p:nvSpPr>
        <p:spPr>
          <a:xfrm>
            <a:off x="1164886" y="541803"/>
            <a:ext cx="9851880" cy="256480"/>
          </a:xfrm>
          <a:prstGeom prst="rect">
            <a:avLst/>
          </a:prstGeom>
          <a:noFill/>
        </p:spPr>
        <p:txBody>
          <a:bodyPr wrap="square" rtlCol="0">
            <a:spAutoFit/>
          </a:bodyPr>
          <a:lstStyle/>
          <a:p>
            <a:pPr algn="ctr"/>
            <a:r>
              <a:rPr lang="ca-ES" sz="1600" spc="300" baseline="30000" dirty="0">
                <a:latin typeface="Lato" panose="020F0502020204030203" pitchFamily="34" charset="77"/>
                <a:ea typeface="Futura Medium" charset="0"/>
                <a:cs typeface="Futura Medium" charset="0"/>
              </a:rPr>
              <a:t>PLA DE TREBALL ESCOLA </a:t>
            </a:r>
            <a:r>
              <a:rPr lang="es-ES" sz="1600" spc="300" baseline="30000" dirty="0">
                <a:latin typeface="Lato" panose="020F0502020204030203" pitchFamily="34" charset="77"/>
                <a:ea typeface="Futura Medium" charset="0"/>
                <a:cs typeface="Futura Medium" charset="0"/>
              </a:rPr>
              <a:t>MAS MARIA</a:t>
            </a:r>
            <a:endParaRPr lang="ca-ES" sz="1600" spc="300" baseline="30000" dirty="0">
              <a:latin typeface="Lato" panose="020F0502020204030203" pitchFamily="34" charset="77"/>
              <a:ea typeface="Futura Medium" charset="0"/>
              <a:cs typeface="Futura Medium" charset="0"/>
            </a:endParaRPr>
          </a:p>
        </p:txBody>
      </p:sp>
      <p:sp>
        <p:nvSpPr>
          <p:cNvPr id="2" name="Rectangle 2">
            <a:extLst>
              <a:ext uri="{FF2B5EF4-FFF2-40B4-BE49-F238E27FC236}">
                <a16:creationId xmlns:a16="http://schemas.microsoft.com/office/drawing/2014/main" xmlns="" id="{3C5CC604-50CB-4B8F-B7D1-D773DB24D6E6}"/>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a-ES" dirty="0"/>
          </a:p>
        </p:txBody>
      </p:sp>
      <p:sp>
        <p:nvSpPr>
          <p:cNvPr id="8" name="TextBox 2">
            <a:extLst>
              <a:ext uri="{FF2B5EF4-FFF2-40B4-BE49-F238E27FC236}">
                <a16:creationId xmlns:a16="http://schemas.microsoft.com/office/drawing/2014/main" xmlns="" id="{D228295D-4508-4D2C-B7CA-BB822A103418}"/>
              </a:ext>
            </a:extLst>
          </p:cNvPr>
          <p:cNvSpPr txBox="1"/>
          <p:nvPr/>
        </p:nvSpPr>
        <p:spPr>
          <a:xfrm>
            <a:off x="1134066" y="2269140"/>
            <a:ext cx="9851878" cy="800219"/>
          </a:xfrm>
          <a:prstGeom prst="rect">
            <a:avLst/>
          </a:prstGeom>
          <a:noFill/>
        </p:spPr>
        <p:txBody>
          <a:bodyPr wrap="square" rtlCol="0">
            <a:spAutoFit/>
          </a:bodyPr>
          <a:lstStyle/>
          <a:p>
            <a:pPr lvl="0"/>
            <a:r>
              <a:rPr lang="ca-ES" sz="1400" b="1" i="1" spc="300" baseline="30000" dirty="0">
                <a:solidFill>
                  <a:srgbClr val="008376"/>
                </a:solidFill>
                <a:latin typeface="Lato" panose="020F0502020204030203" pitchFamily="34" charset="77"/>
                <a:ea typeface="Futura Medium" charset="0"/>
                <a:cs typeface="Futura Medium" charset="0"/>
              </a:rPr>
              <a:t>OBJECTIUS</a:t>
            </a:r>
          </a:p>
          <a:p>
            <a:pPr lvl="0"/>
            <a:endParaRPr lang="ca-ES" sz="1400" b="1" i="1" spc="300" baseline="30000" dirty="0">
              <a:solidFill>
                <a:srgbClr val="008376"/>
              </a:solidFill>
              <a:latin typeface="Lato" panose="020F0502020204030203" pitchFamily="34" charset="77"/>
            </a:endParaRPr>
          </a:p>
          <a:p>
            <a:pPr lvl="0"/>
            <a:endParaRPr lang="ca-ES" dirty="0"/>
          </a:p>
          <a:p>
            <a:endParaRPr lang="ca-ES" sz="1400" b="1" i="1" spc="300" baseline="30000" dirty="0">
              <a:solidFill>
                <a:srgbClr val="008376"/>
              </a:solidFill>
              <a:latin typeface="Lato" panose="020F0502020204030203" pitchFamily="34" charset="77"/>
              <a:ea typeface="Futura Medium" charset="0"/>
              <a:cs typeface="Futura Medium" charset="0"/>
            </a:endParaRPr>
          </a:p>
        </p:txBody>
      </p:sp>
      <p:sp>
        <p:nvSpPr>
          <p:cNvPr id="4" name="Rectángulo 3">
            <a:extLst>
              <a:ext uri="{FF2B5EF4-FFF2-40B4-BE49-F238E27FC236}">
                <a16:creationId xmlns:a16="http://schemas.microsoft.com/office/drawing/2014/main" xmlns="" id="{C6F9FF15-37F9-465D-9BD0-083C72F0D1AF}"/>
              </a:ext>
            </a:extLst>
          </p:cNvPr>
          <p:cNvSpPr/>
          <p:nvPr/>
        </p:nvSpPr>
        <p:spPr>
          <a:xfrm>
            <a:off x="1125677" y="2535751"/>
            <a:ext cx="6096000" cy="1015663"/>
          </a:xfrm>
          <a:prstGeom prst="rect">
            <a:avLst/>
          </a:prstGeom>
        </p:spPr>
        <p:txBody>
          <a:bodyPr>
            <a:spAutoFit/>
          </a:bodyPr>
          <a:lstStyle/>
          <a:p>
            <a:pPr>
              <a:lnSpc>
                <a:spcPct val="150000"/>
              </a:lnSpc>
            </a:pPr>
            <a:r>
              <a:rPr lang="ca-ES" sz="1000" b="1" u="sng" dirty="0">
                <a:latin typeface="Lato" panose="020F0502020204030203" pitchFamily="34" charset="0"/>
              </a:rPr>
              <a:t>OBJECTIUS PER EDATS </a:t>
            </a:r>
          </a:p>
          <a:p>
            <a:pPr>
              <a:lnSpc>
                <a:spcPct val="150000"/>
              </a:lnSpc>
            </a:pPr>
            <a:r>
              <a:rPr lang="ca-ES" sz="1000" i="1" u="sng" dirty="0">
                <a:latin typeface="Lato" panose="020F0502020204030203" pitchFamily="34" charset="0"/>
              </a:rPr>
              <a:t>GRUP DE CICLE INICIAL</a:t>
            </a:r>
          </a:p>
          <a:p>
            <a:endParaRPr lang="ca-ES" sz="1000" dirty="0">
              <a:latin typeface="Lato" panose="020F0502020204030203" pitchFamily="34" charset="0"/>
            </a:endParaRPr>
          </a:p>
          <a:p>
            <a:r>
              <a:rPr lang="ca-ES" sz="1000" dirty="0">
                <a:latin typeface="Lato" panose="020F0502020204030203" pitchFamily="34" charset="0"/>
              </a:rPr>
              <a:t> </a:t>
            </a:r>
          </a:p>
          <a:p>
            <a:endParaRPr lang="ca-ES" sz="1000" dirty="0">
              <a:latin typeface="Lato" panose="020F0502020204030203" pitchFamily="34" charset="0"/>
            </a:endParaRPr>
          </a:p>
        </p:txBody>
      </p:sp>
      <p:sp>
        <p:nvSpPr>
          <p:cNvPr id="15" name="Rectángulo 14">
            <a:extLst>
              <a:ext uri="{FF2B5EF4-FFF2-40B4-BE49-F238E27FC236}">
                <a16:creationId xmlns:a16="http://schemas.microsoft.com/office/drawing/2014/main" xmlns="" id="{C92D4465-69E7-4701-AEE6-49455F0DA164}"/>
              </a:ext>
            </a:extLst>
          </p:cNvPr>
          <p:cNvSpPr/>
          <p:nvPr/>
        </p:nvSpPr>
        <p:spPr>
          <a:xfrm>
            <a:off x="1164886" y="3203017"/>
            <a:ext cx="2876669" cy="2078551"/>
          </a:xfrm>
          <a:prstGeom prst="rect">
            <a:avLst/>
          </a:prstGeom>
          <a:solidFill>
            <a:srgbClr val="197363"/>
          </a:solidFill>
          <a:ln w="44450">
            <a:solidFill>
              <a:srgbClr val="E2D6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6" name="Rectángulo 15">
            <a:extLst>
              <a:ext uri="{FF2B5EF4-FFF2-40B4-BE49-F238E27FC236}">
                <a16:creationId xmlns:a16="http://schemas.microsoft.com/office/drawing/2014/main" xmlns="" id="{7927ABD3-9833-43BB-AEF6-58F2C24A43C1}"/>
              </a:ext>
            </a:extLst>
          </p:cNvPr>
          <p:cNvSpPr/>
          <p:nvPr/>
        </p:nvSpPr>
        <p:spPr>
          <a:xfrm>
            <a:off x="4652491" y="3203016"/>
            <a:ext cx="2876669" cy="2078551"/>
          </a:xfrm>
          <a:prstGeom prst="rect">
            <a:avLst/>
          </a:prstGeom>
          <a:solidFill>
            <a:srgbClr val="197363"/>
          </a:solidFill>
          <a:ln w="44450">
            <a:solidFill>
              <a:srgbClr val="E2D6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7" name="Rectángulo 16">
            <a:extLst>
              <a:ext uri="{FF2B5EF4-FFF2-40B4-BE49-F238E27FC236}">
                <a16:creationId xmlns:a16="http://schemas.microsoft.com/office/drawing/2014/main" xmlns="" id="{12237184-31F8-47CC-9794-15B9FA0D2EC4}"/>
              </a:ext>
            </a:extLst>
          </p:cNvPr>
          <p:cNvSpPr/>
          <p:nvPr/>
        </p:nvSpPr>
        <p:spPr>
          <a:xfrm>
            <a:off x="8140096" y="3203015"/>
            <a:ext cx="2876669" cy="2078551"/>
          </a:xfrm>
          <a:prstGeom prst="rect">
            <a:avLst/>
          </a:prstGeom>
          <a:solidFill>
            <a:srgbClr val="197363"/>
          </a:solidFill>
          <a:ln w="44450">
            <a:solidFill>
              <a:srgbClr val="E2D6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a-ES" dirty="0"/>
          </a:p>
        </p:txBody>
      </p:sp>
      <p:sp>
        <p:nvSpPr>
          <p:cNvPr id="6" name="Rectángulo 5">
            <a:extLst>
              <a:ext uri="{FF2B5EF4-FFF2-40B4-BE49-F238E27FC236}">
                <a16:creationId xmlns:a16="http://schemas.microsoft.com/office/drawing/2014/main" xmlns="" id="{9548774F-B88F-4B97-98B6-2568C2ADA55A}"/>
              </a:ext>
            </a:extLst>
          </p:cNvPr>
          <p:cNvSpPr/>
          <p:nvPr/>
        </p:nvSpPr>
        <p:spPr>
          <a:xfrm>
            <a:off x="4858808" y="3567862"/>
            <a:ext cx="2551641" cy="2215991"/>
          </a:xfrm>
          <a:prstGeom prst="rect">
            <a:avLst/>
          </a:prstGeom>
        </p:spPr>
        <p:txBody>
          <a:bodyPr wrap="square">
            <a:spAutoFit/>
          </a:bodyPr>
          <a:lstStyle/>
          <a:p>
            <a:r>
              <a:rPr lang="ca-ES" sz="1000" b="1" dirty="0">
                <a:solidFill>
                  <a:schemeClr val="bg1"/>
                </a:solidFill>
                <a:effectLst>
                  <a:outerShdw blurRad="38100" dist="38100" dir="2700000" algn="tl">
                    <a:srgbClr val="000000">
                      <a:alpha val="43137"/>
                    </a:srgbClr>
                  </a:outerShdw>
                </a:effectLst>
                <a:latin typeface="Lato" panose="020F0502020204030203" pitchFamily="34" charset="0"/>
              </a:rPr>
              <a:t>ACTITUDS/ÀREA SOCIAL</a:t>
            </a:r>
          </a:p>
          <a:p>
            <a:endParaRPr lang="ca-ES" sz="1000" dirty="0">
              <a:solidFill>
                <a:schemeClr val="bg1"/>
              </a:solidFill>
              <a:latin typeface="Lato" panose="020F0502020204030203" pitchFamily="34" charset="0"/>
            </a:endParaRPr>
          </a:p>
          <a:p>
            <a:pPr marL="171450" lvl="0" indent="-171450">
              <a:buFont typeface="Arial" panose="020B0604020202020204" pitchFamily="34" charset="0"/>
              <a:buChar char="•"/>
            </a:pPr>
            <a:r>
              <a:rPr lang="ca-ES" sz="1000" dirty="0">
                <a:solidFill>
                  <a:schemeClr val="bg1"/>
                </a:solidFill>
                <a:latin typeface="Lato" panose="020F0502020204030203" pitchFamily="34" charset="0"/>
              </a:rPr>
              <a:t>Demanar les coses correctament.</a:t>
            </a:r>
          </a:p>
          <a:p>
            <a:pPr marL="171450" lvl="0" indent="-171450">
              <a:buFont typeface="Arial" panose="020B0604020202020204" pitchFamily="34" charset="0"/>
              <a:buChar char="•"/>
            </a:pPr>
            <a:r>
              <a:rPr lang="ca-ES" sz="1000" dirty="0">
                <a:solidFill>
                  <a:schemeClr val="bg1"/>
                </a:solidFill>
                <a:latin typeface="Lato" panose="020F0502020204030203" pitchFamily="34" charset="0"/>
              </a:rPr>
              <a:t>Esforçar-se en tenir auto-control.</a:t>
            </a:r>
          </a:p>
          <a:p>
            <a:pPr marL="171450" lvl="0" indent="-171450">
              <a:buFont typeface="Arial" panose="020B0604020202020204" pitchFamily="34" charset="0"/>
              <a:buChar char="•"/>
            </a:pPr>
            <a:r>
              <a:rPr lang="ca-ES" sz="1000" dirty="0">
                <a:solidFill>
                  <a:schemeClr val="bg1"/>
                </a:solidFill>
                <a:latin typeface="Lato" panose="020F0502020204030203" pitchFamily="34" charset="0"/>
              </a:rPr>
              <a:t>Tenir un to de veu adequat.</a:t>
            </a:r>
          </a:p>
          <a:p>
            <a:pPr marL="171450" lvl="0" indent="-171450">
              <a:buFont typeface="Arial" panose="020B0604020202020204" pitchFamily="34" charset="0"/>
              <a:buChar char="•"/>
            </a:pPr>
            <a:r>
              <a:rPr lang="ca-ES" sz="1000" dirty="0">
                <a:solidFill>
                  <a:schemeClr val="bg1"/>
                </a:solidFill>
                <a:latin typeface="Lato" panose="020F0502020204030203" pitchFamily="34" charset="0"/>
              </a:rPr>
              <a:t>Saber escoltar </a:t>
            </a:r>
            <a:r>
              <a:rPr lang="ca-ES" sz="1000" dirty="0" smtClean="0">
                <a:solidFill>
                  <a:schemeClr val="bg1"/>
                </a:solidFill>
                <a:latin typeface="Lato" panose="020F0502020204030203" pitchFamily="34" charset="0"/>
              </a:rPr>
              <a:t>els </a:t>
            </a:r>
            <a:r>
              <a:rPr lang="ca-ES" sz="1000" dirty="0" smtClean="0">
                <a:solidFill>
                  <a:schemeClr val="bg1"/>
                </a:solidFill>
                <a:latin typeface="Lato" panose="020F0502020204030203" pitchFamily="34" charset="0"/>
              </a:rPr>
              <a:t> </a:t>
            </a:r>
            <a:r>
              <a:rPr lang="ca-ES" sz="1000" dirty="0">
                <a:solidFill>
                  <a:schemeClr val="bg1"/>
                </a:solidFill>
                <a:latin typeface="Lato" panose="020F0502020204030203" pitchFamily="34" charset="0"/>
              </a:rPr>
              <a:t>altres.</a:t>
            </a:r>
          </a:p>
          <a:p>
            <a:pPr marL="171450" lvl="0" indent="-171450">
              <a:buFont typeface="Arial" panose="020B0604020202020204" pitchFamily="34" charset="0"/>
              <a:buChar char="•"/>
            </a:pPr>
            <a:r>
              <a:rPr lang="ca-ES" sz="1000" dirty="0">
                <a:solidFill>
                  <a:schemeClr val="bg1"/>
                </a:solidFill>
                <a:latin typeface="Lato" panose="020F0502020204030203" pitchFamily="34" charset="0"/>
              </a:rPr>
              <a:t>Acceptar les normes i els horaris del menjador</a:t>
            </a:r>
          </a:p>
          <a:p>
            <a:pPr marL="171450" lvl="0" indent="-171450">
              <a:buFont typeface="Arial" panose="020B0604020202020204" pitchFamily="34" charset="0"/>
              <a:buChar char="•"/>
            </a:pPr>
            <a:r>
              <a:rPr lang="ca-ES" sz="1000" dirty="0">
                <a:solidFill>
                  <a:schemeClr val="bg1"/>
                </a:solidFill>
                <a:latin typeface="Lato" panose="020F0502020204030203" pitchFamily="34" charset="0"/>
              </a:rPr>
              <a:t>Esperar els torns.</a:t>
            </a:r>
          </a:p>
          <a:p>
            <a:pPr marL="171450" lvl="0" indent="-171450">
              <a:buFont typeface="Arial" panose="020B0604020202020204" pitchFamily="34" charset="0"/>
              <a:buChar char="•"/>
            </a:pPr>
            <a:r>
              <a:rPr lang="ca-ES" sz="1000" dirty="0">
                <a:solidFill>
                  <a:schemeClr val="bg1"/>
                </a:solidFill>
                <a:latin typeface="Lato" panose="020F0502020204030203" pitchFamily="34" charset="0"/>
              </a:rPr>
              <a:t>Promoure un to de veu adequat.</a:t>
            </a:r>
          </a:p>
          <a:p>
            <a:endParaRPr lang="ca-ES" sz="1000" dirty="0">
              <a:solidFill>
                <a:schemeClr val="bg1"/>
              </a:solidFill>
              <a:latin typeface="Lato" panose="020F0502020204030203" pitchFamily="34" charset="0"/>
            </a:endParaRPr>
          </a:p>
          <a:p>
            <a:r>
              <a:rPr lang="ca-ES" sz="1000" dirty="0">
                <a:solidFill>
                  <a:schemeClr val="bg1"/>
                </a:solidFill>
                <a:latin typeface="Lato" panose="020F0502020204030203" pitchFamily="34" charset="0"/>
              </a:rPr>
              <a:t> </a:t>
            </a:r>
          </a:p>
          <a:p>
            <a:r>
              <a:rPr lang="ca-ES" dirty="0">
                <a:solidFill>
                  <a:schemeClr val="bg1"/>
                </a:solidFill>
              </a:rPr>
              <a:t> </a:t>
            </a:r>
          </a:p>
        </p:txBody>
      </p:sp>
      <p:sp>
        <p:nvSpPr>
          <p:cNvPr id="12" name="Rectángulo 11">
            <a:extLst>
              <a:ext uri="{FF2B5EF4-FFF2-40B4-BE49-F238E27FC236}">
                <a16:creationId xmlns:a16="http://schemas.microsoft.com/office/drawing/2014/main" xmlns="" id="{CBD135D8-DC68-4F98-8E24-38F5E1515C99}"/>
              </a:ext>
            </a:extLst>
          </p:cNvPr>
          <p:cNvSpPr/>
          <p:nvPr/>
        </p:nvSpPr>
        <p:spPr>
          <a:xfrm>
            <a:off x="8259737" y="3567862"/>
            <a:ext cx="2617813" cy="1631216"/>
          </a:xfrm>
          <a:prstGeom prst="rect">
            <a:avLst/>
          </a:prstGeom>
        </p:spPr>
        <p:txBody>
          <a:bodyPr wrap="square">
            <a:spAutoFit/>
          </a:bodyPr>
          <a:lstStyle/>
          <a:p>
            <a:r>
              <a:rPr lang="ca-ES" sz="1000" b="1" dirty="0">
                <a:solidFill>
                  <a:schemeClr val="bg1"/>
                </a:solidFill>
                <a:effectLst>
                  <a:outerShdw blurRad="38100" dist="38100" dir="2700000" algn="tl">
                    <a:srgbClr val="000000">
                      <a:alpha val="43137"/>
                    </a:srgbClr>
                  </a:outerShdw>
                </a:effectLst>
                <a:latin typeface="Lato" panose="020F0502020204030203" pitchFamily="34" charset="0"/>
              </a:rPr>
              <a:t>TEMPS DE LLEURE/TEMPS LLIURE</a:t>
            </a:r>
          </a:p>
          <a:p>
            <a:endParaRPr lang="ca-ES" sz="1000" dirty="0">
              <a:solidFill>
                <a:schemeClr val="bg1"/>
              </a:solidFill>
              <a:latin typeface="Lato" panose="020F0502020204030203" pitchFamily="34" charset="0"/>
            </a:endParaRPr>
          </a:p>
          <a:p>
            <a:pPr marL="171450" indent="-171450">
              <a:buFont typeface="Arial" panose="020B0604020202020204" pitchFamily="34" charset="0"/>
              <a:buChar char="•"/>
            </a:pPr>
            <a:r>
              <a:rPr lang="ca-ES" sz="1000" dirty="0">
                <a:solidFill>
                  <a:schemeClr val="bg1"/>
                </a:solidFill>
                <a:latin typeface="Lato" panose="020F0502020204030203" pitchFamily="34" charset="0"/>
              </a:rPr>
              <a:t>Rentar-se les mans adequadament.</a:t>
            </a:r>
          </a:p>
          <a:p>
            <a:pPr marL="171450" indent="-171450">
              <a:buFont typeface="Arial" panose="020B0604020202020204" pitchFamily="34" charset="0"/>
              <a:buChar char="•"/>
            </a:pPr>
            <a:r>
              <a:rPr lang="ca-ES" sz="1000" dirty="0">
                <a:solidFill>
                  <a:schemeClr val="bg1"/>
                </a:solidFill>
                <a:latin typeface="Lato" panose="020F0502020204030203" pitchFamily="34" charset="0"/>
              </a:rPr>
              <a:t>Utilitzar bé els estris i materials dels banys.</a:t>
            </a:r>
          </a:p>
          <a:p>
            <a:pPr marL="171450" indent="-171450">
              <a:buFont typeface="Arial" panose="020B0604020202020204" pitchFamily="34" charset="0"/>
              <a:buChar char="•"/>
            </a:pPr>
            <a:r>
              <a:rPr lang="ca-ES" sz="1000" dirty="0">
                <a:solidFill>
                  <a:schemeClr val="bg1"/>
                </a:solidFill>
                <a:latin typeface="Lato" panose="020F0502020204030203" pitchFamily="34" charset="0"/>
              </a:rPr>
              <a:t>Utilitzar correctament els estris durant l’àpat.</a:t>
            </a:r>
          </a:p>
          <a:p>
            <a:pPr marL="171450" indent="-171450">
              <a:buFont typeface="Arial" panose="020B0604020202020204" pitchFamily="34" charset="0"/>
              <a:buChar char="•"/>
            </a:pPr>
            <a:r>
              <a:rPr lang="ca-ES" sz="1000" dirty="0">
                <a:solidFill>
                  <a:schemeClr val="bg1"/>
                </a:solidFill>
                <a:latin typeface="Lato" panose="020F0502020204030203" pitchFamily="34" charset="0"/>
              </a:rPr>
              <a:t>Recollir tot allò que hagin usat. Mantenir net el seu espai.</a:t>
            </a:r>
          </a:p>
          <a:p>
            <a:pPr marL="171450" indent="-171450">
              <a:buFont typeface="Arial" panose="020B0604020202020204" pitchFamily="34" charset="0"/>
              <a:buChar char="•"/>
            </a:pPr>
            <a:r>
              <a:rPr lang="ca-ES" sz="1000" dirty="0">
                <a:solidFill>
                  <a:schemeClr val="bg1"/>
                </a:solidFill>
                <a:latin typeface="Lato" panose="020F0502020204030203" pitchFamily="34" charset="0"/>
              </a:rPr>
              <a:t>Col·laborar en les tasques activament.</a:t>
            </a:r>
          </a:p>
        </p:txBody>
      </p:sp>
      <p:sp>
        <p:nvSpPr>
          <p:cNvPr id="14" name="Rectángulo 13">
            <a:extLst>
              <a:ext uri="{FF2B5EF4-FFF2-40B4-BE49-F238E27FC236}">
                <a16:creationId xmlns:a16="http://schemas.microsoft.com/office/drawing/2014/main" xmlns="" id="{A15C4C15-4011-43E3-8C22-A49FC78DE711}"/>
              </a:ext>
            </a:extLst>
          </p:cNvPr>
          <p:cNvSpPr/>
          <p:nvPr/>
        </p:nvSpPr>
        <p:spPr>
          <a:xfrm>
            <a:off x="1425624" y="3588531"/>
            <a:ext cx="2346504" cy="1169551"/>
          </a:xfrm>
          <a:prstGeom prst="rect">
            <a:avLst/>
          </a:prstGeom>
        </p:spPr>
        <p:txBody>
          <a:bodyPr wrap="square">
            <a:spAutoFit/>
          </a:bodyPr>
          <a:lstStyle/>
          <a:p>
            <a:r>
              <a:rPr lang="ca-ES" sz="1000" b="1" dirty="0">
                <a:solidFill>
                  <a:schemeClr val="bg1"/>
                </a:solidFill>
                <a:effectLst>
                  <a:outerShdw blurRad="38100" dist="38100" dir="2700000" algn="tl">
                    <a:srgbClr val="000000">
                      <a:alpha val="43137"/>
                    </a:srgbClr>
                  </a:outerShdw>
                </a:effectLst>
                <a:latin typeface="Lato" panose="020F0502020204030203" pitchFamily="34" charset="0"/>
              </a:rPr>
              <a:t>HÀBITS ALIMENTARIS</a:t>
            </a:r>
          </a:p>
          <a:p>
            <a:endParaRPr lang="ca-ES" sz="1000" dirty="0">
              <a:solidFill>
                <a:schemeClr val="bg1"/>
              </a:solidFill>
              <a:latin typeface="Lato" panose="020F0502020204030203" pitchFamily="34" charset="0"/>
            </a:endParaRPr>
          </a:p>
          <a:p>
            <a:pPr marL="171450" indent="-171450">
              <a:buFont typeface="Arial" panose="020B0604020202020204" pitchFamily="34" charset="0"/>
              <a:buChar char="•"/>
            </a:pPr>
            <a:r>
              <a:rPr lang="ca-ES" sz="1000" dirty="0">
                <a:solidFill>
                  <a:schemeClr val="bg1"/>
                </a:solidFill>
                <a:latin typeface="Lato" panose="020F0502020204030203" pitchFamily="34" charset="0"/>
              </a:rPr>
              <a:t>Menjar tot el que hi ha al plat</a:t>
            </a:r>
          </a:p>
          <a:p>
            <a:pPr marL="171450" indent="-171450">
              <a:buFont typeface="Arial" panose="020B0604020202020204" pitchFamily="34" charset="0"/>
              <a:buChar char="•"/>
            </a:pPr>
            <a:r>
              <a:rPr lang="ca-ES" sz="1000" dirty="0">
                <a:solidFill>
                  <a:schemeClr val="bg1"/>
                </a:solidFill>
                <a:latin typeface="Lato" panose="020F0502020204030203" pitchFamily="34" charset="0"/>
              </a:rPr>
              <a:t>Seure correctament.</a:t>
            </a:r>
          </a:p>
          <a:p>
            <a:pPr marL="171450" indent="-171450">
              <a:buFont typeface="Arial" panose="020B0604020202020204" pitchFamily="34" charset="0"/>
              <a:buChar char="•"/>
            </a:pPr>
            <a:r>
              <a:rPr lang="ca-ES" sz="1000" dirty="0">
                <a:solidFill>
                  <a:schemeClr val="bg1"/>
                </a:solidFill>
                <a:latin typeface="Lato" panose="020F0502020204030203" pitchFamily="34" charset="0"/>
              </a:rPr>
              <a:t>Esforçar-se </a:t>
            </a:r>
            <a:r>
              <a:rPr lang="ca-ES" sz="1000" dirty="0" smtClean="0">
                <a:solidFill>
                  <a:schemeClr val="bg1"/>
                </a:solidFill>
                <a:latin typeface="Lato" panose="020F0502020204030203" pitchFamily="34" charset="0"/>
              </a:rPr>
              <a:t>a menjar </a:t>
            </a:r>
            <a:r>
              <a:rPr lang="ca-ES" sz="1000" dirty="0">
                <a:solidFill>
                  <a:schemeClr val="bg1"/>
                </a:solidFill>
                <a:latin typeface="Lato" panose="020F0502020204030203" pitchFamily="34" charset="0"/>
              </a:rPr>
              <a:t>de tot.</a:t>
            </a:r>
          </a:p>
          <a:p>
            <a:pPr marL="171450" indent="-171450">
              <a:buFont typeface="Arial" panose="020B0604020202020204" pitchFamily="34" charset="0"/>
              <a:buChar char="•"/>
            </a:pPr>
            <a:r>
              <a:rPr lang="ca-ES" sz="1000" dirty="0">
                <a:solidFill>
                  <a:schemeClr val="bg1"/>
                </a:solidFill>
                <a:latin typeface="Lato" panose="020F0502020204030203" pitchFamily="34" charset="0"/>
              </a:rPr>
              <a:t>Tolerar els gustos nous.</a:t>
            </a:r>
          </a:p>
          <a:p>
            <a:pPr marL="171450" indent="-171450">
              <a:buFont typeface="Arial" panose="020B0604020202020204" pitchFamily="34" charset="0"/>
              <a:buChar char="•"/>
            </a:pPr>
            <a:r>
              <a:rPr lang="ca-ES" sz="1000" dirty="0">
                <a:solidFill>
                  <a:schemeClr val="bg1"/>
                </a:solidFill>
                <a:latin typeface="Lato" panose="020F0502020204030203" pitchFamily="34" charset="0"/>
              </a:rPr>
              <a:t>Conèixer el nom dels aliments.</a:t>
            </a:r>
          </a:p>
        </p:txBody>
      </p:sp>
      <p:sp>
        <p:nvSpPr>
          <p:cNvPr id="18" name="TextBox 1">
            <a:extLst>
              <a:ext uri="{FF2B5EF4-FFF2-40B4-BE49-F238E27FC236}">
                <a16:creationId xmlns:a16="http://schemas.microsoft.com/office/drawing/2014/main" xmlns="" id="{0EA1B076-FF1A-4E44-ADE5-5FEAE5D4C426}"/>
              </a:ext>
            </a:extLst>
          </p:cNvPr>
          <p:cNvSpPr txBox="1"/>
          <p:nvPr/>
        </p:nvSpPr>
        <p:spPr>
          <a:xfrm>
            <a:off x="1164886" y="819207"/>
            <a:ext cx="9851880" cy="276999"/>
          </a:xfrm>
          <a:prstGeom prst="rect">
            <a:avLst/>
          </a:prstGeom>
          <a:noFill/>
        </p:spPr>
        <p:txBody>
          <a:bodyPr wrap="square" rtlCol="0">
            <a:spAutoFit/>
          </a:bodyPr>
          <a:lstStyle/>
          <a:p>
            <a:pPr algn="ctr"/>
            <a:r>
              <a:rPr lang="ca-ES" b="1" spc="300" baseline="30000" dirty="0">
                <a:solidFill>
                  <a:srgbClr val="197363"/>
                </a:solidFill>
                <a:latin typeface="Lato Black" panose="020F0502020204030203" pitchFamily="34" charset="77"/>
                <a:ea typeface="Futura Medium" charset="0"/>
                <a:cs typeface="Futura Medium" charset="0"/>
              </a:rPr>
              <a:t>5.2. OBJECTIUS </a:t>
            </a:r>
            <a:r>
              <a:rPr lang="ca-ES" b="1" spc="300" baseline="30000" dirty="0">
                <a:solidFill>
                  <a:schemeClr val="bg1">
                    <a:lumMod val="85000"/>
                  </a:schemeClr>
                </a:solidFill>
                <a:latin typeface="Lato Black" panose="020F0502020204030203" pitchFamily="34" charset="77"/>
                <a:ea typeface="Futura Medium" charset="0"/>
                <a:cs typeface="Futura Medium" charset="0"/>
              </a:rPr>
              <a:t>I NORMATIVES</a:t>
            </a:r>
            <a:endParaRPr lang="ca-ES" spc="300" baseline="30000" dirty="0">
              <a:solidFill>
                <a:schemeClr val="bg1">
                  <a:lumMod val="85000"/>
                </a:schemeClr>
              </a:solidFill>
              <a:latin typeface="Lato" panose="020F0502020204030203" pitchFamily="34" charset="77"/>
              <a:ea typeface="Futura Medium" charset="0"/>
              <a:cs typeface="Futura Medium" charset="0"/>
            </a:endParaRPr>
          </a:p>
        </p:txBody>
      </p:sp>
    </p:spTree>
    <p:extLst>
      <p:ext uri="{BB962C8B-B14F-4D97-AF65-F5344CB8AC3E}">
        <p14:creationId xmlns:p14="http://schemas.microsoft.com/office/powerpoint/2010/main" val="15040314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p:nvPr/>
        </p:nvSpPr>
        <p:spPr>
          <a:xfrm>
            <a:off x="5580120" y="535259"/>
            <a:ext cx="6100764" cy="379591"/>
          </a:xfrm>
          <a:prstGeom prst="rect">
            <a:avLst/>
          </a:prstGeom>
          <a:noFill/>
        </p:spPr>
        <p:txBody>
          <a:bodyPr wrap="square" rtlCol="0">
            <a:spAutoFit/>
          </a:bodyPr>
          <a:lstStyle/>
          <a:p>
            <a:r>
              <a:rPr lang="ca-ES" sz="2800" baseline="30000" dirty="0">
                <a:solidFill>
                  <a:schemeClr val="bg1"/>
                </a:solidFill>
                <a:latin typeface="Futura Medium" charset="0"/>
                <a:ea typeface="Futura Medium" charset="0"/>
                <a:cs typeface="Futura Medium" charset="0"/>
              </a:rPr>
              <a:t>CASO CLÍNICO I XXXXX </a:t>
            </a:r>
            <a:r>
              <a:rPr lang="ca-ES" sz="2800" baseline="30000" dirty="0" err="1">
                <a:solidFill>
                  <a:schemeClr val="bg1"/>
                </a:solidFill>
                <a:latin typeface="Futura Medium" charset="0"/>
                <a:ea typeface="Futura Medium" charset="0"/>
                <a:cs typeface="Futura Medium" charset="0"/>
              </a:rPr>
              <a:t>XXXXX</a:t>
            </a:r>
            <a:r>
              <a:rPr lang="ca-ES" sz="2800" baseline="30000" dirty="0">
                <a:solidFill>
                  <a:schemeClr val="bg1"/>
                </a:solidFill>
                <a:latin typeface="Futura Medium" charset="0"/>
                <a:ea typeface="Futura Medium" charset="0"/>
                <a:cs typeface="Futura Medium" charset="0"/>
              </a:rPr>
              <a:t> XX XXXXXX</a:t>
            </a:r>
          </a:p>
        </p:txBody>
      </p:sp>
      <p:sp>
        <p:nvSpPr>
          <p:cNvPr id="7" name="TextBox 1">
            <a:extLst>
              <a:ext uri="{FF2B5EF4-FFF2-40B4-BE49-F238E27FC236}">
                <a16:creationId xmlns:a16="http://schemas.microsoft.com/office/drawing/2014/main" xmlns="" id="{FC6A6ABB-F714-46F3-9761-EDD8B7046687}"/>
              </a:ext>
            </a:extLst>
          </p:cNvPr>
          <p:cNvSpPr txBox="1"/>
          <p:nvPr/>
        </p:nvSpPr>
        <p:spPr>
          <a:xfrm>
            <a:off x="1164886" y="541803"/>
            <a:ext cx="9851880" cy="256480"/>
          </a:xfrm>
          <a:prstGeom prst="rect">
            <a:avLst/>
          </a:prstGeom>
          <a:noFill/>
        </p:spPr>
        <p:txBody>
          <a:bodyPr wrap="square" rtlCol="0">
            <a:spAutoFit/>
          </a:bodyPr>
          <a:lstStyle/>
          <a:p>
            <a:pPr algn="ctr"/>
            <a:r>
              <a:rPr lang="ca-ES" sz="1600" spc="300" baseline="30000" dirty="0">
                <a:latin typeface="Lato" panose="020F0502020204030203" pitchFamily="34" charset="77"/>
                <a:ea typeface="Futura Medium" charset="0"/>
                <a:cs typeface="Futura Medium" charset="0"/>
              </a:rPr>
              <a:t>PLA DE TREBALL ESCOLA </a:t>
            </a:r>
            <a:r>
              <a:rPr lang="es-ES" sz="1600" spc="300" baseline="30000" dirty="0">
                <a:latin typeface="Lato" panose="020F0502020204030203" pitchFamily="34" charset="77"/>
                <a:ea typeface="Futura Medium" charset="0"/>
                <a:cs typeface="Futura Medium" charset="0"/>
              </a:rPr>
              <a:t>MAS MARIA</a:t>
            </a:r>
            <a:endParaRPr lang="ca-ES" sz="1600" spc="300" baseline="30000" dirty="0">
              <a:latin typeface="Lato" panose="020F0502020204030203" pitchFamily="34" charset="77"/>
              <a:ea typeface="Futura Medium" charset="0"/>
              <a:cs typeface="Futura Medium" charset="0"/>
            </a:endParaRPr>
          </a:p>
        </p:txBody>
      </p:sp>
      <p:sp>
        <p:nvSpPr>
          <p:cNvPr id="2" name="Rectangle 2">
            <a:extLst>
              <a:ext uri="{FF2B5EF4-FFF2-40B4-BE49-F238E27FC236}">
                <a16:creationId xmlns:a16="http://schemas.microsoft.com/office/drawing/2014/main" xmlns="" id="{3C5CC604-50CB-4B8F-B7D1-D773DB24D6E6}"/>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a-ES" dirty="0"/>
          </a:p>
        </p:txBody>
      </p:sp>
      <p:sp>
        <p:nvSpPr>
          <p:cNvPr id="8" name="TextBox 2">
            <a:extLst>
              <a:ext uri="{FF2B5EF4-FFF2-40B4-BE49-F238E27FC236}">
                <a16:creationId xmlns:a16="http://schemas.microsoft.com/office/drawing/2014/main" xmlns="" id="{D228295D-4508-4D2C-B7CA-BB822A103418}"/>
              </a:ext>
            </a:extLst>
          </p:cNvPr>
          <p:cNvSpPr txBox="1"/>
          <p:nvPr/>
        </p:nvSpPr>
        <p:spPr>
          <a:xfrm>
            <a:off x="1134066" y="2269140"/>
            <a:ext cx="9851878" cy="800219"/>
          </a:xfrm>
          <a:prstGeom prst="rect">
            <a:avLst/>
          </a:prstGeom>
          <a:noFill/>
        </p:spPr>
        <p:txBody>
          <a:bodyPr wrap="square" rtlCol="0">
            <a:spAutoFit/>
          </a:bodyPr>
          <a:lstStyle/>
          <a:p>
            <a:pPr lvl="0"/>
            <a:r>
              <a:rPr lang="ca-ES" sz="1400" b="1" i="1" spc="300" baseline="30000" dirty="0">
                <a:solidFill>
                  <a:srgbClr val="008376"/>
                </a:solidFill>
                <a:latin typeface="Lato" panose="020F0502020204030203" pitchFamily="34" charset="77"/>
                <a:ea typeface="Futura Medium" charset="0"/>
                <a:cs typeface="Futura Medium" charset="0"/>
              </a:rPr>
              <a:t>OBJECTIUS</a:t>
            </a:r>
          </a:p>
          <a:p>
            <a:pPr lvl="0"/>
            <a:endParaRPr lang="ca-ES" sz="1400" b="1" i="1" spc="300" baseline="30000" dirty="0">
              <a:solidFill>
                <a:srgbClr val="008376"/>
              </a:solidFill>
              <a:latin typeface="Lato" panose="020F0502020204030203" pitchFamily="34" charset="77"/>
            </a:endParaRPr>
          </a:p>
          <a:p>
            <a:pPr lvl="0"/>
            <a:endParaRPr lang="ca-ES" dirty="0"/>
          </a:p>
          <a:p>
            <a:endParaRPr lang="ca-ES" sz="1400" b="1" i="1" spc="300" baseline="30000" dirty="0">
              <a:solidFill>
                <a:srgbClr val="008376"/>
              </a:solidFill>
              <a:latin typeface="Lato" panose="020F0502020204030203" pitchFamily="34" charset="77"/>
              <a:ea typeface="Futura Medium" charset="0"/>
              <a:cs typeface="Futura Medium" charset="0"/>
            </a:endParaRPr>
          </a:p>
        </p:txBody>
      </p:sp>
      <p:sp>
        <p:nvSpPr>
          <p:cNvPr id="4" name="Rectángulo 3">
            <a:extLst>
              <a:ext uri="{FF2B5EF4-FFF2-40B4-BE49-F238E27FC236}">
                <a16:creationId xmlns:a16="http://schemas.microsoft.com/office/drawing/2014/main" xmlns="" id="{C6F9FF15-37F9-465D-9BD0-083C72F0D1AF}"/>
              </a:ext>
            </a:extLst>
          </p:cNvPr>
          <p:cNvSpPr/>
          <p:nvPr/>
        </p:nvSpPr>
        <p:spPr>
          <a:xfrm>
            <a:off x="1125677" y="2535751"/>
            <a:ext cx="6096000" cy="1015663"/>
          </a:xfrm>
          <a:prstGeom prst="rect">
            <a:avLst/>
          </a:prstGeom>
        </p:spPr>
        <p:txBody>
          <a:bodyPr>
            <a:spAutoFit/>
          </a:bodyPr>
          <a:lstStyle/>
          <a:p>
            <a:pPr>
              <a:lnSpc>
                <a:spcPct val="150000"/>
              </a:lnSpc>
            </a:pPr>
            <a:r>
              <a:rPr lang="ca-ES" sz="1000" b="1" u="sng" dirty="0">
                <a:latin typeface="Lato" panose="020F0502020204030203" pitchFamily="34" charset="0"/>
              </a:rPr>
              <a:t>OBJECTIUS PER EDATS </a:t>
            </a:r>
          </a:p>
          <a:p>
            <a:pPr>
              <a:lnSpc>
                <a:spcPct val="150000"/>
              </a:lnSpc>
            </a:pPr>
            <a:r>
              <a:rPr lang="ca-ES" sz="1000" i="1" u="sng" dirty="0">
                <a:latin typeface="Lato" panose="020F0502020204030203" pitchFamily="34" charset="0"/>
              </a:rPr>
              <a:t>GRUP DE CICLE MITJÀ I SUPERIOR</a:t>
            </a:r>
          </a:p>
          <a:p>
            <a:endParaRPr lang="ca-ES" sz="1000" dirty="0">
              <a:latin typeface="Lato" panose="020F0502020204030203" pitchFamily="34" charset="0"/>
            </a:endParaRPr>
          </a:p>
          <a:p>
            <a:r>
              <a:rPr lang="ca-ES" sz="1000" dirty="0">
                <a:latin typeface="Lato" panose="020F0502020204030203" pitchFamily="34" charset="0"/>
              </a:rPr>
              <a:t> </a:t>
            </a:r>
          </a:p>
          <a:p>
            <a:endParaRPr lang="ca-ES" sz="1000" dirty="0">
              <a:latin typeface="Lato" panose="020F0502020204030203" pitchFamily="34" charset="0"/>
            </a:endParaRPr>
          </a:p>
        </p:txBody>
      </p:sp>
      <p:sp>
        <p:nvSpPr>
          <p:cNvPr id="15" name="Rectángulo 14">
            <a:extLst>
              <a:ext uri="{FF2B5EF4-FFF2-40B4-BE49-F238E27FC236}">
                <a16:creationId xmlns:a16="http://schemas.microsoft.com/office/drawing/2014/main" xmlns="" id="{C92D4465-69E7-4701-AEE6-49455F0DA164}"/>
              </a:ext>
            </a:extLst>
          </p:cNvPr>
          <p:cNvSpPr/>
          <p:nvPr/>
        </p:nvSpPr>
        <p:spPr>
          <a:xfrm>
            <a:off x="1164886" y="3203017"/>
            <a:ext cx="2876669" cy="2078551"/>
          </a:xfrm>
          <a:prstGeom prst="rect">
            <a:avLst/>
          </a:prstGeom>
          <a:solidFill>
            <a:srgbClr val="197363"/>
          </a:solidFill>
          <a:ln w="44450">
            <a:solidFill>
              <a:srgbClr val="E2D6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6" name="Rectángulo 15">
            <a:extLst>
              <a:ext uri="{FF2B5EF4-FFF2-40B4-BE49-F238E27FC236}">
                <a16:creationId xmlns:a16="http://schemas.microsoft.com/office/drawing/2014/main" xmlns="" id="{7927ABD3-9833-43BB-AEF6-58F2C24A43C1}"/>
              </a:ext>
            </a:extLst>
          </p:cNvPr>
          <p:cNvSpPr/>
          <p:nvPr/>
        </p:nvSpPr>
        <p:spPr>
          <a:xfrm>
            <a:off x="4652491" y="3203016"/>
            <a:ext cx="2876669" cy="2078551"/>
          </a:xfrm>
          <a:prstGeom prst="rect">
            <a:avLst/>
          </a:prstGeom>
          <a:solidFill>
            <a:srgbClr val="197363"/>
          </a:solidFill>
          <a:ln w="44450">
            <a:solidFill>
              <a:srgbClr val="E2D6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7" name="Rectángulo 16">
            <a:extLst>
              <a:ext uri="{FF2B5EF4-FFF2-40B4-BE49-F238E27FC236}">
                <a16:creationId xmlns:a16="http://schemas.microsoft.com/office/drawing/2014/main" xmlns="" id="{12237184-31F8-47CC-9794-15B9FA0D2EC4}"/>
              </a:ext>
            </a:extLst>
          </p:cNvPr>
          <p:cNvSpPr/>
          <p:nvPr/>
        </p:nvSpPr>
        <p:spPr>
          <a:xfrm>
            <a:off x="8140096" y="3203015"/>
            <a:ext cx="2876669" cy="2078551"/>
          </a:xfrm>
          <a:prstGeom prst="rect">
            <a:avLst/>
          </a:prstGeom>
          <a:solidFill>
            <a:srgbClr val="197363"/>
          </a:solidFill>
          <a:ln w="44450">
            <a:solidFill>
              <a:srgbClr val="E2D6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ca-ES" dirty="0"/>
          </a:p>
        </p:txBody>
      </p:sp>
      <p:sp>
        <p:nvSpPr>
          <p:cNvPr id="6" name="Rectángulo 5">
            <a:extLst>
              <a:ext uri="{FF2B5EF4-FFF2-40B4-BE49-F238E27FC236}">
                <a16:creationId xmlns:a16="http://schemas.microsoft.com/office/drawing/2014/main" xmlns="" id="{9548774F-B88F-4B97-98B6-2568C2ADA55A}"/>
              </a:ext>
            </a:extLst>
          </p:cNvPr>
          <p:cNvSpPr/>
          <p:nvPr/>
        </p:nvSpPr>
        <p:spPr>
          <a:xfrm>
            <a:off x="4858808" y="3339262"/>
            <a:ext cx="2623605" cy="2446824"/>
          </a:xfrm>
          <a:prstGeom prst="rect">
            <a:avLst/>
          </a:prstGeom>
        </p:spPr>
        <p:txBody>
          <a:bodyPr wrap="square">
            <a:spAutoFit/>
          </a:bodyPr>
          <a:lstStyle/>
          <a:p>
            <a:r>
              <a:rPr lang="ca-ES" sz="1000" b="1" dirty="0">
                <a:solidFill>
                  <a:schemeClr val="bg1"/>
                </a:solidFill>
                <a:effectLst>
                  <a:outerShdw blurRad="38100" dist="38100" dir="2700000" algn="tl">
                    <a:srgbClr val="000000">
                      <a:alpha val="43137"/>
                    </a:srgbClr>
                  </a:outerShdw>
                </a:effectLst>
                <a:latin typeface="Lato" panose="020F0502020204030203" pitchFamily="34" charset="0"/>
              </a:rPr>
              <a:t>ACTITUDS/ÀREA SOCIAL</a:t>
            </a:r>
          </a:p>
          <a:p>
            <a:endParaRPr lang="ca-ES" sz="1000" dirty="0">
              <a:solidFill>
                <a:schemeClr val="bg1"/>
              </a:solidFill>
              <a:latin typeface="Lato" panose="020F0502020204030203" pitchFamily="34" charset="0"/>
            </a:endParaRPr>
          </a:p>
          <a:p>
            <a:pPr marL="171450" lvl="0" indent="-171450">
              <a:buFont typeface="Arial" panose="020B0604020202020204" pitchFamily="34" charset="0"/>
              <a:buChar char="•"/>
            </a:pPr>
            <a:r>
              <a:rPr lang="ca-ES" sz="950" dirty="0">
                <a:solidFill>
                  <a:schemeClr val="bg1"/>
                </a:solidFill>
                <a:latin typeface="Lato" panose="020F0502020204030203" pitchFamily="34" charset="0"/>
              </a:rPr>
              <a:t>Demanar les coses correctament.</a:t>
            </a:r>
          </a:p>
          <a:p>
            <a:pPr marL="171450" lvl="0" indent="-171450">
              <a:buFont typeface="Arial" panose="020B0604020202020204" pitchFamily="34" charset="0"/>
              <a:buChar char="•"/>
            </a:pPr>
            <a:r>
              <a:rPr lang="ca-ES" sz="950" dirty="0">
                <a:solidFill>
                  <a:schemeClr val="bg1"/>
                </a:solidFill>
                <a:latin typeface="Lato" panose="020F0502020204030203" pitchFamily="34" charset="0"/>
              </a:rPr>
              <a:t>Gaudir del to de veu adequat.</a:t>
            </a:r>
          </a:p>
          <a:p>
            <a:pPr marL="171450" lvl="0" indent="-171450">
              <a:buFont typeface="Arial" panose="020B0604020202020204" pitchFamily="34" charset="0"/>
              <a:buChar char="•"/>
            </a:pPr>
            <a:r>
              <a:rPr lang="ca-ES" sz="950" dirty="0">
                <a:solidFill>
                  <a:schemeClr val="bg1"/>
                </a:solidFill>
                <a:latin typeface="Lato" panose="020F0502020204030203" pitchFamily="34" charset="0"/>
              </a:rPr>
              <a:t>Auto controlar-se.</a:t>
            </a:r>
          </a:p>
          <a:p>
            <a:pPr marL="171450" lvl="0" indent="-171450">
              <a:buFont typeface="Arial" panose="020B0604020202020204" pitchFamily="34" charset="0"/>
              <a:buChar char="•"/>
            </a:pPr>
            <a:r>
              <a:rPr lang="ca-ES" sz="950" dirty="0">
                <a:solidFill>
                  <a:schemeClr val="bg1"/>
                </a:solidFill>
                <a:latin typeface="Lato" panose="020F0502020204030203" pitchFamily="34" charset="0"/>
              </a:rPr>
              <a:t>Sentir-se satisfets per la feina ben feta.</a:t>
            </a:r>
          </a:p>
          <a:p>
            <a:pPr marL="171450" lvl="0" indent="-171450">
              <a:buFont typeface="Arial" panose="020B0604020202020204" pitchFamily="34" charset="0"/>
              <a:buChar char="•"/>
            </a:pPr>
            <a:r>
              <a:rPr lang="ca-ES" sz="950" dirty="0">
                <a:solidFill>
                  <a:schemeClr val="bg1"/>
                </a:solidFill>
                <a:latin typeface="Lato" panose="020F0502020204030203" pitchFamily="34" charset="0"/>
              </a:rPr>
              <a:t>Ser espontanis i tenir iniciativa.</a:t>
            </a:r>
          </a:p>
          <a:p>
            <a:pPr marL="171450" lvl="0" indent="-171450">
              <a:buFont typeface="Arial" panose="020B0604020202020204" pitchFamily="34" charset="0"/>
              <a:buChar char="•"/>
            </a:pPr>
            <a:r>
              <a:rPr lang="ca-ES" sz="950" dirty="0">
                <a:solidFill>
                  <a:schemeClr val="bg1"/>
                </a:solidFill>
                <a:latin typeface="Lato" panose="020F0502020204030203" pitchFamily="34" charset="0"/>
              </a:rPr>
              <a:t>Jugar i treballar en equip.</a:t>
            </a:r>
          </a:p>
          <a:p>
            <a:pPr marL="171450" lvl="0" indent="-171450">
              <a:buFont typeface="Arial" panose="020B0604020202020204" pitchFamily="34" charset="0"/>
              <a:buChar char="•"/>
            </a:pPr>
            <a:r>
              <a:rPr lang="ca-ES" sz="950" dirty="0">
                <a:solidFill>
                  <a:schemeClr val="bg1"/>
                </a:solidFill>
                <a:latin typeface="Lato" panose="020F0502020204030203" pitchFamily="34" charset="0"/>
              </a:rPr>
              <a:t>Aportar nous recursos i suggeriments.</a:t>
            </a:r>
          </a:p>
          <a:p>
            <a:pPr marL="171450" lvl="0" indent="-171450">
              <a:buFont typeface="Arial" panose="020B0604020202020204" pitchFamily="34" charset="0"/>
              <a:buChar char="•"/>
            </a:pPr>
            <a:r>
              <a:rPr lang="ca-ES" sz="950" dirty="0">
                <a:solidFill>
                  <a:schemeClr val="bg1"/>
                </a:solidFill>
                <a:latin typeface="Lato" panose="020F0502020204030203" pitchFamily="34" charset="0"/>
              </a:rPr>
              <a:t>Evitar les discussions i baralles.</a:t>
            </a:r>
          </a:p>
          <a:p>
            <a:pPr marL="171450" lvl="0" indent="-171450">
              <a:buFont typeface="Arial" panose="020B0604020202020204" pitchFamily="34" charset="0"/>
              <a:buChar char="•"/>
            </a:pPr>
            <a:r>
              <a:rPr lang="ca-ES" sz="950" dirty="0">
                <a:solidFill>
                  <a:schemeClr val="bg1"/>
                </a:solidFill>
                <a:latin typeface="Lato" panose="020F0502020204030203" pitchFamily="34" charset="0"/>
              </a:rPr>
              <a:t>Acceptar ajut quan sigui necessari.</a:t>
            </a:r>
          </a:p>
          <a:p>
            <a:pPr marL="171450" lvl="0" indent="-171450">
              <a:buFont typeface="Arial" panose="020B0604020202020204" pitchFamily="34" charset="0"/>
              <a:buChar char="•"/>
            </a:pPr>
            <a:r>
              <a:rPr lang="ca-ES" sz="950" dirty="0">
                <a:solidFill>
                  <a:schemeClr val="bg1"/>
                </a:solidFill>
                <a:latin typeface="Lato" panose="020F0502020204030203" pitchFamily="34" charset="0"/>
              </a:rPr>
              <a:t>Participar en la preparació de les activitats.</a:t>
            </a:r>
          </a:p>
          <a:p>
            <a:endParaRPr lang="ca-ES" sz="1000" dirty="0">
              <a:solidFill>
                <a:schemeClr val="bg1"/>
              </a:solidFill>
              <a:latin typeface="Lato" panose="020F0502020204030203" pitchFamily="34" charset="0"/>
            </a:endParaRPr>
          </a:p>
          <a:p>
            <a:r>
              <a:rPr lang="ca-ES" sz="1000" dirty="0">
                <a:solidFill>
                  <a:schemeClr val="bg1"/>
                </a:solidFill>
                <a:latin typeface="Lato" panose="020F0502020204030203" pitchFamily="34" charset="0"/>
              </a:rPr>
              <a:t> </a:t>
            </a:r>
          </a:p>
          <a:p>
            <a:r>
              <a:rPr lang="ca-ES" dirty="0">
                <a:solidFill>
                  <a:schemeClr val="bg1"/>
                </a:solidFill>
              </a:rPr>
              <a:t> </a:t>
            </a:r>
          </a:p>
        </p:txBody>
      </p:sp>
      <p:sp>
        <p:nvSpPr>
          <p:cNvPr id="12" name="Rectángulo 11">
            <a:extLst>
              <a:ext uri="{FF2B5EF4-FFF2-40B4-BE49-F238E27FC236}">
                <a16:creationId xmlns:a16="http://schemas.microsoft.com/office/drawing/2014/main" xmlns="" id="{CBD135D8-DC68-4F98-8E24-38F5E1515C99}"/>
              </a:ext>
            </a:extLst>
          </p:cNvPr>
          <p:cNvSpPr/>
          <p:nvPr/>
        </p:nvSpPr>
        <p:spPr>
          <a:xfrm>
            <a:off x="8259737" y="3339262"/>
            <a:ext cx="2589238" cy="1169551"/>
          </a:xfrm>
          <a:prstGeom prst="rect">
            <a:avLst/>
          </a:prstGeom>
        </p:spPr>
        <p:txBody>
          <a:bodyPr wrap="square">
            <a:spAutoFit/>
          </a:bodyPr>
          <a:lstStyle/>
          <a:p>
            <a:r>
              <a:rPr lang="ca-ES" sz="1000" b="1" dirty="0">
                <a:solidFill>
                  <a:schemeClr val="bg1"/>
                </a:solidFill>
                <a:effectLst>
                  <a:outerShdw blurRad="38100" dist="38100" dir="2700000" algn="tl">
                    <a:srgbClr val="000000">
                      <a:alpha val="43137"/>
                    </a:srgbClr>
                  </a:outerShdw>
                </a:effectLst>
                <a:latin typeface="Lato" panose="020F0502020204030203" pitchFamily="34" charset="0"/>
              </a:rPr>
              <a:t>TEMPS DE LLEURE/TEMPS LLIURE</a:t>
            </a:r>
          </a:p>
          <a:p>
            <a:endParaRPr lang="ca-ES" sz="1000" dirty="0">
              <a:solidFill>
                <a:schemeClr val="bg1"/>
              </a:solidFill>
              <a:latin typeface="Lato" panose="020F0502020204030203" pitchFamily="34" charset="0"/>
            </a:endParaRPr>
          </a:p>
          <a:p>
            <a:pPr marL="171450" indent="-171450">
              <a:buFont typeface="Arial" panose="020B0604020202020204" pitchFamily="34" charset="0"/>
              <a:buChar char="•"/>
            </a:pPr>
            <a:r>
              <a:rPr lang="ca-ES" sz="1000" dirty="0">
                <a:solidFill>
                  <a:schemeClr val="bg1"/>
                </a:solidFill>
                <a:latin typeface="Lato" panose="020F0502020204030203" pitchFamily="34" charset="0"/>
              </a:rPr>
              <a:t>Rentar-se les mans espontàniament.</a:t>
            </a:r>
          </a:p>
          <a:p>
            <a:pPr marL="171450" indent="-171450">
              <a:buFont typeface="Arial" panose="020B0604020202020204" pitchFamily="34" charset="0"/>
              <a:buChar char="•"/>
            </a:pPr>
            <a:r>
              <a:rPr lang="ca-ES" sz="1000" dirty="0">
                <a:solidFill>
                  <a:schemeClr val="bg1"/>
                </a:solidFill>
                <a:latin typeface="Lato" panose="020F0502020204030203" pitchFamily="34" charset="0"/>
              </a:rPr>
              <a:t>Endreçar els estris i els espais usats.</a:t>
            </a:r>
          </a:p>
          <a:p>
            <a:pPr marL="171450" indent="-171450">
              <a:buFont typeface="Arial" panose="020B0604020202020204" pitchFamily="34" charset="0"/>
              <a:buChar char="•"/>
            </a:pPr>
            <a:r>
              <a:rPr lang="ca-ES" sz="1000" dirty="0">
                <a:solidFill>
                  <a:schemeClr val="bg1"/>
                </a:solidFill>
                <a:latin typeface="Lato" panose="020F0502020204030203" pitchFamily="34" charset="0"/>
              </a:rPr>
              <a:t>Respectar els horaris a cada moment</a:t>
            </a:r>
          </a:p>
          <a:p>
            <a:pPr marL="171450" indent="-171450">
              <a:buFont typeface="Arial" panose="020B0604020202020204" pitchFamily="34" charset="0"/>
              <a:buChar char="•"/>
            </a:pPr>
            <a:r>
              <a:rPr lang="ca-ES" sz="1000" dirty="0">
                <a:solidFill>
                  <a:schemeClr val="bg1"/>
                </a:solidFill>
                <a:latin typeface="Lato" panose="020F0502020204030203" pitchFamily="34" charset="0"/>
              </a:rPr>
              <a:t>Col·laborar en les tasques voluntàriament</a:t>
            </a:r>
          </a:p>
        </p:txBody>
      </p:sp>
      <p:sp>
        <p:nvSpPr>
          <p:cNvPr id="14" name="Rectángulo 13">
            <a:extLst>
              <a:ext uri="{FF2B5EF4-FFF2-40B4-BE49-F238E27FC236}">
                <a16:creationId xmlns:a16="http://schemas.microsoft.com/office/drawing/2014/main" xmlns="" id="{A15C4C15-4011-43E3-8C22-A49FC78DE711}"/>
              </a:ext>
            </a:extLst>
          </p:cNvPr>
          <p:cNvSpPr/>
          <p:nvPr/>
        </p:nvSpPr>
        <p:spPr>
          <a:xfrm>
            <a:off x="1425623" y="3350406"/>
            <a:ext cx="2615931" cy="1569660"/>
          </a:xfrm>
          <a:prstGeom prst="rect">
            <a:avLst/>
          </a:prstGeom>
        </p:spPr>
        <p:txBody>
          <a:bodyPr wrap="square">
            <a:spAutoFit/>
          </a:bodyPr>
          <a:lstStyle/>
          <a:p>
            <a:r>
              <a:rPr lang="ca-ES" sz="1000" b="1" dirty="0">
                <a:solidFill>
                  <a:schemeClr val="bg1"/>
                </a:solidFill>
                <a:effectLst>
                  <a:outerShdw blurRad="38100" dist="38100" dir="2700000" algn="tl">
                    <a:srgbClr val="000000">
                      <a:alpha val="43137"/>
                    </a:srgbClr>
                  </a:outerShdw>
                </a:effectLst>
                <a:latin typeface="Lato" panose="020F0502020204030203" pitchFamily="34" charset="0"/>
              </a:rPr>
              <a:t>HÀBITS ALIMENTARIS</a:t>
            </a:r>
          </a:p>
          <a:p>
            <a:endParaRPr lang="ca-ES" sz="1000" dirty="0">
              <a:solidFill>
                <a:schemeClr val="bg1"/>
              </a:solidFill>
              <a:latin typeface="Lato" panose="020F0502020204030203" pitchFamily="34" charset="0"/>
            </a:endParaRPr>
          </a:p>
          <a:p>
            <a:pPr marL="171450" indent="-171450">
              <a:buFont typeface="Arial" panose="020B0604020202020204" pitchFamily="34" charset="0"/>
              <a:buChar char="•"/>
            </a:pPr>
            <a:r>
              <a:rPr lang="ca-ES" sz="950" dirty="0">
                <a:solidFill>
                  <a:schemeClr val="bg1"/>
                </a:solidFill>
                <a:latin typeface="Lato" panose="020F0502020204030203" pitchFamily="34" charset="0"/>
              </a:rPr>
              <a:t>Gaudir del que mengen.</a:t>
            </a:r>
          </a:p>
          <a:p>
            <a:pPr marL="171450" indent="-171450">
              <a:buFont typeface="Arial" panose="020B0604020202020204" pitchFamily="34" charset="0"/>
              <a:buChar char="•"/>
            </a:pPr>
            <a:r>
              <a:rPr lang="ca-ES" sz="950" dirty="0">
                <a:solidFill>
                  <a:schemeClr val="bg1"/>
                </a:solidFill>
                <a:latin typeface="Lato" panose="020F0502020204030203" pitchFamily="34" charset="0"/>
              </a:rPr>
              <a:t>Diferenciar tot tipus d’aliments i la manera de cuinar-los. Igualment   aquells d’altres tradicions.</a:t>
            </a:r>
          </a:p>
          <a:p>
            <a:pPr marL="171450" indent="-171450">
              <a:buFont typeface="Arial" panose="020B0604020202020204" pitchFamily="34" charset="0"/>
              <a:buChar char="•"/>
            </a:pPr>
            <a:r>
              <a:rPr lang="ca-ES" sz="950" dirty="0">
                <a:solidFill>
                  <a:schemeClr val="bg1"/>
                </a:solidFill>
                <a:latin typeface="Lato" panose="020F0502020204030203" pitchFamily="34" charset="0"/>
              </a:rPr>
              <a:t>Relacionar menjar i salut</a:t>
            </a:r>
          </a:p>
          <a:p>
            <a:pPr marL="171450" indent="-171450">
              <a:buFont typeface="Arial" panose="020B0604020202020204" pitchFamily="34" charset="0"/>
              <a:buChar char="•"/>
            </a:pPr>
            <a:r>
              <a:rPr lang="ca-ES" sz="950" dirty="0">
                <a:solidFill>
                  <a:schemeClr val="bg1"/>
                </a:solidFill>
                <a:latin typeface="Lato" panose="020F0502020204030203" pitchFamily="34" charset="0"/>
              </a:rPr>
              <a:t>Menjar amb tranquil·litat però amb ritme adequat.</a:t>
            </a:r>
          </a:p>
          <a:p>
            <a:pPr marL="171450" indent="-171450">
              <a:buFont typeface="Arial" panose="020B0604020202020204" pitchFamily="34" charset="0"/>
              <a:buChar char="•"/>
            </a:pPr>
            <a:r>
              <a:rPr lang="ca-ES" sz="950" dirty="0">
                <a:solidFill>
                  <a:schemeClr val="bg1"/>
                </a:solidFill>
                <a:latin typeface="Lato" panose="020F0502020204030203" pitchFamily="34" charset="0"/>
              </a:rPr>
              <a:t>Esperar </a:t>
            </a:r>
            <a:r>
              <a:rPr lang="ca-ES" sz="950" dirty="0" smtClean="0">
                <a:solidFill>
                  <a:schemeClr val="bg1"/>
                </a:solidFill>
                <a:latin typeface="Lato" panose="020F0502020204030203" pitchFamily="34" charset="0"/>
              </a:rPr>
              <a:t>els </a:t>
            </a:r>
            <a:r>
              <a:rPr lang="ca-ES" sz="950" dirty="0">
                <a:solidFill>
                  <a:schemeClr val="bg1"/>
                </a:solidFill>
                <a:latin typeface="Lato" panose="020F0502020204030203" pitchFamily="34" charset="0"/>
              </a:rPr>
              <a:t>companys per començar a menjar.</a:t>
            </a:r>
          </a:p>
        </p:txBody>
      </p:sp>
      <p:sp>
        <p:nvSpPr>
          <p:cNvPr id="18" name="TextBox 1">
            <a:extLst>
              <a:ext uri="{FF2B5EF4-FFF2-40B4-BE49-F238E27FC236}">
                <a16:creationId xmlns:a16="http://schemas.microsoft.com/office/drawing/2014/main" xmlns="" id="{639746A7-EFBE-4887-8D33-ADFD25C323DB}"/>
              </a:ext>
            </a:extLst>
          </p:cNvPr>
          <p:cNvSpPr txBox="1"/>
          <p:nvPr/>
        </p:nvSpPr>
        <p:spPr>
          <a:xfrm>
            <a:off x="1164886" y="819207"/>
            <a:ext cx="9851880" cy="276999"/>
          </a:xfrm>
          <a:prstGeom prst="rect">
            <a:avLst/>
          </a:prstGeom>
          <a:noFill/>
        </p:spPr>
        <p:txBody>
          <a:bodyPr wrap="square" rtlCol="0">
            <a:spAutoFit/>
          </a:bodyPr>
          <a:lstStyle/>
          <a:p>
            <a:pPr algn="ctr"/>
            <a:r>
              <a:rPr lang="ca-ES" b="1" spc="300" baseline="30000" dirty="0">
                <a:solidFill>
                  <a:srgbClr val="197363"/>
                </a:solidFill>
                <a:latin typeface="Lato Black" panose="020F0502020204030203" pitchFamily="34" charset="77"/>
                <a:ea typeface="Futura Medium" charset="0"/>
                <a:cs typeface="Futura Medium" charset="0"/>
              </a:rPr>
              <a:t>5.2. OBJECTIUS </a:t>
            </a:r>
            <a:r>
              <a:rPr lang="ca-ES" b="1" spc="300" baseline="30000" dirty="0">
                <a:solidFill>
                  <a:schemeClr val="bg1">
                    <a:lumMod val="85000"/>
                  </a:schemeClr>
                </a:solidFill>
                <a:latin typeface="Lato Black" panose="020F0502020204030203" pitchFamily="34" charset="77"/>
                <a:ea typeface="Futura Medium" charset="0"/>
                <a:cs typeface="Futura Medium" charset="0"/>
              </a:rPr>
              <a:t>I NORMATIVES</a:t>
            </a:r>
            <a:endParaRPr lang="ca-ES" spc="300" baseline="30000" dirty="0">
              <a:solidFill>
                <a:schemeClr val="bg1">
                  <a:lumMod val="85000"/>
                </a:schemeClr>
              </a:solidFill>
              <a:latin typeface="Lato" panose="020F0502020204030203" pitchFamily="34" charset="77"/>
              <a:ea typeface="Futura Medium" charset="0"/>
              <a:cs typeface="Futura Medium" charset="0"/>
            </a:endParaRPr>
          </a:p>
        </p:txBody>
      </p:sp>
    </p:spTree>
    <p:extLst>
      <p:ext uri="{BB962C8B-B14F-4D97-AF65-F5344CB8AC3E}">
        <p14:creationId xmlns:p14="http://schemas.microsoft.com/office/powerpoint/2010/main" val="3005490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p:nvPr/>
        </p:nvSpPr>
        <p:spPr>
          <a:xfrm>
            <a:off x="5580120" y="535259"/>
            <a:ext cx="6100764" cy="379591"/>
          </a:xfrm>
          <a:prstGeom prst="rect">
            <a:avLst/>
          </a:prstGeom>
          <a:noFill/>
        </p:spPr>
        <p:txBody>
          <a:bodyPr wrap="square" rtlCol="0">
            <a:spAutoFit/>
          </a:bodyPr>
          <a:lstStyle/>
          <a:p>
            <a:r>
              <a:rPr lang="ca-ES" sz="2800" baseline="30000" dirty="0">
                <a:solidFill>
                  <a:schemeClr val="bg1"/>
                </a:solidFill>
                <a:latin typeface="Futura Medium" charset="0"/>
                <a:ea typeface="Futura Medium" charset="0"/>
                <a:cs typeface="Futura Medium" charset="0"/>
              </a:rPr>
              <a:t>CASO CLÍNICO I XXXXX </a:t>
            </a:r>
            <a:r>
              <a:rPr lang="ca-ES" sz="2800" baseline="30000" dirty="0" err="1">
                <a:solidFill>
                  <a:schemeClr val="bg1"/>
                </a:solidFill>
                <a:latin typeface="Futura Medium" charset="0"/>
                <a:ea typeface="Futura Medium" charset="0"/>
                <a:cs typeface="Futura Medium" charset="0"/>
              </a:rPr>
              <a:t>XXXXX</a:t>
            </a:r>
            <a:r>
              <a:rPr lang="ca-ES" sz="2800" baseline="30000" dirty="0">
                <a:solidFill>
                  <a:schemeClr val="bg1"/>
                </a:solidFill>
                <a:latin typeface="Futura Medium" charset="0"/>
                <a:ea typeface="Futura Medium" charset="0"/>
                <a:cs typeface="Futura Medium" charset="0"/>
              </a:rPr>
              <a:t> XX XXXXXX</a:t>
            </a:r>
          </a:p>
        </p:txBody>
      </p:sp>
      <p:sp>
        <p:nvSpPr>
          <p:cNvPr id="7" name="TextBox 1">
            <a:extLst>
              <a:ext uri="{FF2B5EF4-FFF2-40B4-BE49-F238E27FC236}">
                <a16:creationId xmlns:a16="http://schemas.microsoft.com/office/drawing/2014/main" xmlns="" id="{FC6A6ABB-F714-46F3-9761-EDD8B7046687}"/>
              </a:ext>
            </a:extLst>
          </p:cNvPr>
          <p:cNvSpPr txBox="1"/>
          <p:nvPr/>
        </p:nvSpPr>
        <p:spPr>
          <a:xfrm>
            <a:off x="1164886" y="541803"/>
            <a:ext cx="9851880" cy="256480"/>
          </a:xfrm>
          <a:prstGeom prst="rect">
            <a:avLst/>
          </a:prstGeom>
          <a:noFill/>
        </p:spPr>
        <p:txBody>
          <a:bodyPr wrap="square" rtlCol="0">
            <a:spAutoFit/>
          </a:bodyPr>
          <a:lstStyle/>
          <a:p>
            <a:pPr algn="ctr"/>
            <a:r>
              <a:rPr lang="ca-ES" sz="1600" spc="300" baseline="30000" dirty="0">
                <a:latin typeface="Lato" panose="020F0502020204030203" pitchFamily="34" charset="77"/>
                <a:ea typeface="Futura Medium" charset="0"/>
                <a:cs typeface="Futura Medium" charset="0"/>
              </a:rPr>
              <a:t>PLA DE TREBALL ESCOLA </a:t>
            </a:r>
            <a:r>
              <a:rPr lang="es-ES" sz="1600" spc="300" baseline="30000" dirty="0">
                <a:latin typeface="Lato" panose="020F0502020204030203" pitchFamily="34" charset="77"/>
                <a:ea typeface="Futura Medium" charset="0"/>
                <a:cs typeface="Futura Medium" charset="0"/>
              </a:rPr>
              <a:t>MAS MARIA</a:t>
            </a:r>
            <a:endParaRPr lang="ca-ES" sz="1600" spc="300" baseline="30000" dirty="0">
              <a:latin typeface="Lato" panose="020F0502020204030203" pitchFamily="34" charset="77"/>
              <a:ea typeface="Futura Medium" charset="0"/>
              <a:cs typeface="Futura Medium" charset="0"/>
            </a:endParaRPr>
          </a:p>
        </p:txBody>
      </p:sp>
      <p:sp>
        <p:nvSpPr>
          <p:cNvPr id="2" name="Rectangle 2">
            <a:extLst>
              <a:ext uri="{FF2B5EF4-FFF2-40B4-BE49-F238E27FC236}">
                <a16:creationId xmlns:a16="http://schemas.microsoft.com/office/drawing/2014/main" xmlns="" id="{3C5CC604-50CB-4B8F-B7D1-D773DB24D6E6}"/>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a-ES" dirty="0"/>
          </a:p>
        </p:txBody>
      </p:sp>
      <p:sp>
        <p:nvSpPr>
          <p:cNvPr id="8" name="TextBox 2">
            <a:extLst>
              <a:ext uri="{FF2B5EF4-FFF2-40B4-BE49-F238E27FC236}">
                <a16:creationId xmlns:a16="http://schemas.microsoft.com/office/drawing/2014/main" xmlns="" id="{D228295D-4508-4D2C-B7CA-BB822A103418}"/>
              </a:ext>
            </a:extLst>
          </p:cNvPr>
          <p:cNvSpPr txBox="1"/>
          <p:nvPr/>
        </p:nvSpPr>
        <p:spPr>
          <a:xfrm>
            <a:off x="1134066" y="2269140"/>
            <a:ext cx="9851878" cy="800219"/>
          </a:xfrm>
          <a:prstGeom prst="rect">
            <a:avLst/>
          </a:prstGeom>
          <a:noFill/>
        </p:spPr>
        <p:txBody>
          <a:bodyPr wrap="square" rtlCol="0">
            <a:spAutoFit/>
          </a:bodyPr>
          <a:lstStyle/>
          <a:p>
            <a:pPr lvl="0"/>
            <a:r>
              <a:rPr lang="ca-ES" sz="1400" b="1" i="1" spc="300" baseline="30000" dirty="0">
                <a:solidFill>
                  <a:srgbClr val="008376"/>
                </a:solidFill>
                <a:latin typeface="Lato" panose="020F0502020204030203" pitchFamily="34" charset="77"/>
                <a:ea typeface="Futura Medium" charset="0"/>
                <a:cs typeface="Futura Medium" charset="0"/>
              </a:rPr>
              <a:t>NORMATIVES</a:t>
            </a:r>
          </a:p>
          <a:p>
            <a:pPr lvl="0"/>
            <a:endParaRPr lang="ca-ES" sz="1400" b="1" i="1" spc="300" baseline="30000" dirty="0">
              <a:solidFill>
                <a:srgbClr val="008376"/>
              </a:solidFill>
              <a:latin typeface="Lato" panose="020F0502020204030203" pitchFamily="34" charset="77"/>
            </a:endParaRPr>
          </a:p>
          <a:p>
            <a:pPr lvl="0"/>
            <a:endParaRPr lang="ca-ES" dirty="0"/>
          </a:p>
          <a:p>
            <a:endParaRPr lang="ca-ES" sz="1400" b="1" i="1" spc="300" baseline="30000" dirty="0">
              <a:solidFill>
                <a:srgbClr val="008376"/>
              </a:solidFill>
              <a:latin typeface="Lato" panose="020F0502020204030203" pitchFamily="34" charset="77"/>
              <a:ea typeface="Futura Medium" charset="0"/>
              <a:cs typeface="Futura Medium" charset="0"/>
            </a:endParaRPr>
          </a:p>
        </p:txBody>
      </p:sp>
      <p:sp>
        <p:nvSpPr>
          <p:cNvPr id="4" name="Rectángulo 3">
            <a:extLst>
              <a:ext uri="{FF2B5EF4-FFF2-40B4-BE49-F238E27FC236}">
                <a16:creationId xmlns:a16="http://schemas.microsoft.com/office/drawing/2014/main" xmlns="" id="{C6F9FF15-37F9-465D-9BD0-083C72F0D1AF}"/>
              </a:ext>
            </a:extLst>
          </p:cNvPr>
          <p:cNvSpPr/>
          <p:nvPr/>
        </p:nvSpPr>
        <p:spPr>
          <a:xfrm>
            <a:off x="1125677" y="2535751"/>
            <a:ext cx="6096000" cy="707886"/>
          </a:xfrm>
          <a:prstGeom prst="rect">
            <a:avLst/>
          </a:prstGeom>
        </p:spPr>
        <p:txBody>
          <a:bodyPr>
            <a:spAutoFit/>
          </a:bodyPr>
          <a:lstStyle/>
          <a:p>
            <a:r>
              <a:rPr lang="ca-ES" sz="1000" b="1" u="sng" dirty="0">
                <a:latin typeface="Lato" panose="020F0502020204030203" pitchFamily="34" charset="0"/>
              </a:rPr>
              <a:t>MENJADOR</a:t>
            </a:r>
          </a:p>
          <a:p>
            <a:endParaRPr lang="ca-ES" sz="1000" dirty="0">
              <a:latin typeface="Lato" panose="020F0502020204030203" pitchFamily="34" charset="0"/>
            </a:endParaRPr>
          </a:p>
          <a:p>
            <a:r>
              <a:rPr lang="ca-ES" sz="1000" dirty="0">
                <a:latin typeface="Lato" panose="020F0502020204030203" pitchFamily="34" charset="0"/>
              </a:rPr>
              <a:t> </a:t>
            </a:r>
          </a:p>
          <a:p>
            <a:endParaRPr lang="ca-ES" sz="1000" dirty="0">
              <a:latin typeface="Lato" panose="020F0502020204030203" pitchFamily="34" charset="0"/>
            </a:endParaRPr>
          </a:p>
        </p:txBody>
      </p:sp>
      <p:sp>
        <p:nvSpPr>
          <p:cNvPr id="15" name="Rectángulo 14">
            <a:extLst>
              <a:ext uri="{FF2B5EF4-FFF2-40B4-BE49-F238E27FC236}">
                <a16:creationId xmlns:a16="http://schemas.microsoft.com/office/drawing/2014/main" xmlns="" id="{C92D4465-69E7-4701-AEE6-49455F0DA164}"/>
              </a:ext>
            </a:extLst>
          </p:cNvPr>
          <p:cNvSpPr/>
          <p:nvPr/>
        </p:nvSpPr>
        <p:spPr>
          <a:xfrm>
            <a:off x="1164886" y="2908146"/>
            <a:ext cx="10112714" cy="2883053"/>
          </a:xfrm>
          <a:prstGeom prst="rect">
            <a:avLst/>
          </a:prstGeom>
          <a:solidFill>
            <a:srgbClr val="197363"/>
          </a:solidFill>
          <a:ln w="44450">
            <a:solidFill>
              <a:srgbClr val="E2D6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4" name="Rectángulo 13">
            <a:extLst>
              <a:ext uri="{FF2B5EF4-FFF2-40B4-BE49-F238E27FC236}">
                <a16:creationId xmlns:a16="http://schemas.microsoft.com/office/drawing/2014/main" xmlns="" id="{A15C4C15-4011-43E3-8C22-A49FC78DE711}"/>
              </a:ext>
            </a:extLst>
          </p:cNvPr>
          <p:cNvSpPr/>
          <p:nvPr/>
        </p:nvSpPr>
        <p:spPr>
          <a:xfrm>
            <a:off x="1425624" y="3350406"/>
            <a:ext cx="8708976" cy="1115690"/>
          </a:xfrm>
          <a:prstGeom prst="rect">
            <a:avLst/>
          </a:prstGeom>
        </p:spPr>
        <p:txBody>
          <a:bodyPr wrap="square">
            <a:spAutoFit/>
          </a:bodyPr>
          <a:lstStyle/>
          <a:p>
            <a:pPr marL="171450" lvl="0" indent="-171450">
              <a:buFont typeface="Arial" panose="020B0604020202020204" pitchFamily="34" charset="0"/>
              <a:buChar char="•"/>
            </a:pPr>
            <a:r>
              <a:rPr lang="ca-ES" sz="950" dirty="0">
                <a:solidFill>
                  <a:schemeClr val="bg1"/>
                </a:solidFill>
                <a:latin typeface="Lato" panose="020F0502020204030203" pitchFamily="34" charset="0"/>
              </a:rPr>
              <a:t>Entrar correctament al menjador.</a:t>
            </a:r>
          </a:p>
          <a:p>
            <a:pPr marL="171450" lvl="0" indent="-171450">
              <a:buFont typeface="Arial" panose="020B0604020202020204" pitchFamily="34" charset="0"/>
              <a:buChar char="•"/>
            </a:pPr>
            <a:r>
              <a:rPr lang="ca-ES" sz="950" dirty="0">
                <a:solidFill>
                  <a:schemeClr val="bg1"/>
                </a:solidFill>
                <a:latin typeface="Lato" panose="020F0502020204030203" pitchFamily="34" charset="0"/>
              </a:rPr>
              <a:t>Menjar de tot encara que sigui poc. </a:t>
            </a:r>
            <a:r>
              <a:rPr lang="ca-ES" sz="950" dirty="0" smtClean="0">
                <a:solidFill>
                  <a:schemeClr val="bg1"/>
                </a:solidFill>
                <a:latin typeface="Lato" panose="020F0502020204030203" pitchFamily="34" charset="0"/>
              </a:rPr>
              <a:t>Intentar que tastin els  diferents aliments</a:t>
            </a:r>
            <a:endParaRPr lang="ca-ES" sz="950" dirty="0">
              <a:solidFill>
                <a:schemeClr val="bg1"/>
              </a:solidFill>
              <a:latin typeface="Lato" panose="020F0502020204030203" pitchFamily="34" charset="0"/>
            </a:endParaRPr>
          </a:p>
          <a:p>
            <a:pPr marL="171450" lvl="0" indent="-171450">
              <a:buFont typeface="Arial" panose="020B0604020202020204" pitchFamily="34" charset="0"/>
              <a:buChar char="•"/>
            </a:pPr>
            <a:r>
              <a:rPr lang="ca-ES" sz="950" dirty="0" smtClean="0">
                <a:solidFill>
                  <a:schemeClr val="bg1"/>
                </a:solidFill>
                <a:latin typeface="Lato" panose="020F0502020204030203" pitchFamily="34" charset="0"/>
              </a:rPr>
              <a:t>Seure correctament</a:t>
            </a:r>
            <a:endParaRPr lang="ca-ES" sz="950" dirty="0">
              <a:solidFill>
                <a:schemeClr val="bg1"/>
              </a:solidFill>
              <a:latin typeface="Lato" panose="020F0502020204030203" pitchFamily="34" charset="0"/>
            </a:endParaRPr>
          </a:p>
          <a:p>
            <a:pPr marL="171450" lvl="0" indent="-171450">
              <a:buFont typeface="Arial" panose="020B0604020202020204" pitchFamily="34" charset="0"/>
              <a:buChar char="•"/>
            </a:pPr>
            <a:r>
              <a:rPr lang="ca-ES" sz="950" dirty="0">
                <a:solidFill>
                  <a:schemeClr val="bg1"/>
                </a:solidFill>
                <a:latin typeface="Lato" panose="020F0502020204030203" pitchFamily="34" charset="0"/>
              </a:rPr>
              <a:t>Fer servir correctament els estris que hi ha a taula.</a:t>
            </a:r>
          </a:p>
          <a:p>
            <a:pPr marL="171450" lvl="0" indent="-171450">
              <a:buFont typeface="Arial" panose="020B0604020202020204" pitchFamily="34" charset="0"/>
              <a:buChar char="•"/>
            </a:pPr>
            <a:r>
              <a:rPr lang="ca-ES" sz="950" dirty="0">
                <a:solidFill>
                  <a:schemeClr val="bg1"/>
                </a:solidFill>
                <a:latin typeface="Lato" panose="020F0502020204030203" pitchFamily="34" charset="0"/>
              </a:rPr>
              <a:t>Respectar </a:t>
            </a:r>
            <a:r>
              <a:rPr lang="ca-ES" sz="950" dirty="0" smtClean="0">
                <a:solidFill>
                  <a:schemeClr val="bg1"/>
                </a:solidFill>
                <a:latin typeface="Lato" panose="020F0502020204030203" pitchFamily="34" charset="0"/>
              </a:rPr>
              <a:t>als educadors/es , companys,/es, menjar, estris ..</a:t>
            </a:r>
            <a:endParaRPr lang="ca-ES" sz="950" dirty="0">
              <a:solidFill>
                <a:schemeClr val="bg1"/>
              </a:solidFill>
              <a:latin typeface="Lato" panose="020F0502020204030203" pitchFamily="34" charset="0"/>
            </a:endParaRPr>
          </a:p>
          <a:p>
            <a:pPr marL="171450" lvl="0" indent="-171450">
              <a:buFont typeface="Arial" panose="020B0604020202020204" pitchFamily="34" charset="0"/>
              <a:buChar char="•"/>
            </a:pPr>
            <a:r>
              <a:rPr lang="ca-ES" sz="950" dirty="0">
                <a:solidFill>
                  <a:schemeClr val="bg1"/>
                </a:solidFill>
                <a:latin typeface="Lato" panose="020F0502020204030203" pitchFamily="34" charset="0"/>
              </a:rPr>
              <a:t>Emprar un to de veu correcte.</a:t>
            </a:r>
          </a:p>
          <a:p>
            <a:pPr marL="171450" lvl="0" indent="-171450">
              <a:buFont typeface="Arial" panose="020B0604020202020204" pitchFamily="34" charset="0"/>
              <a:buChar char="•"/>
            </a:pPr>
            <a:r>
              <a:rPr lang="ca-ES" sz="950" dirty="0">
                <a:solidFill>
                  <a:schemeClr val="bg1"/>
                </a:solidFill>
                <a:latin typeface="Lato" panose="020F0502020204030203" pitchFamily="34" charset="0"/>
              </a:rPr>
              <a:t>Comportar-se adequadament a taula</a:t>
            </a:r>
            <a:r>
              <a:rPr lang="ca-ES" sz="950" dirty="0" smtClean="0">
                <a:solidFill>
                  <a:schemeClr val="bg1"/>
                </a:solidFill>
                <a:latin typeface="Lato" panose="020F0502020204030203" pitchFamily="34" charset="0"/>
              </a:rPr>
              <a:t>.</a:t>
            </a:r>
            <a:endParaRPr lang="ca-ES" sz="950" dirty="0">
              <a:solidFill>
                <a:schemeClr val="bg1"/>
              </a:solidFill>
              <a:latin typeface="Lato" panose="020F0502020204030203" pitchFamily="34" charset="0"/>
            </a:endParaRPr>
          </a:p>
        </p:txBody>
      </p:sp>
      <p:sp>
        <p:nvSpPr>
          <p:cNvPr id="12" name="TextBox 1">
            <a:extLst>
              <a:ext uri="{FF2B5EF4-FFF2-40B4-BE49-F238E27FC236}">
                <a16:creationId xmlns:a16="http://schemas.microsoft.com/office/drawing/2014/main" xmlns="" id="{C49B7188-EFB9-4A54-A2C7-B14BA881A5FA}"/>
              </a:ext>
            </a:extLst>
          </p:cNvPr>
          <p:cNvSpPr txBox="1"/>
          <p:nvPr/>
        </p:nvSpPr>
        <p:spPr>
          <a:xfrm>
            <a:off x="1164886" y="819207"/>
            <a:ext cx="9851880" cy="276999"/>
          </a:xfrm>
          <a:prstGeom prst="rect">
            <a:avLst/>
          </a:prstGeom>
          <a:noFill/>
        </p:spPr>
        <p:txBody>
          <a:bodyPr wrap="square" rtlCol="0">
            <a:spAutoFit/>
          </a:bodyPr>
          <a:lstStyle/>
          <a:p>
            <a:pPr algn="ctr"/>
            <a:r>
              <a:rPr lang="ca-ES" b="1" spc="300" baseline="30000" dirty="0">
                <a:solidFill>
                  <a:schemeClr val="bg2">
                    <a:lumMod val="90000"/>
                  </a:schemeClr>
                </a:solidFill>
                <a:latin typeface="Lato Black" panose="020F0502020204030203" pitchFamily="34" charset="77"/>
                <a:ea typeface="Futura Medium" charset="0"/>
                <a:cs typeface="Futura Medium" charset="0"/>
              </a:rPr>
              <a:t>5.2. OBJECTIUS </a:t>
            </a:r>
            <a:r>
              <a:rPr lang="ca-ES" b="1" spc="300" baseline="30000" dirty="0">
                <a:solidFill>
                  <a:schemeClr val="bg1">
                    <a:lumMod val="85000"/>
                  </a:schemeClr>
                </a:solidFill>
                <a:latin typeface="Lato Black" panose="020F0502020204030203" pitchFamily="34" charset="77"/>
                <a:ea typeface="Futura Medium" charset="0"/>
                <a:cs typeface="Futura Medium" charset="0"/>
              </a:rPr>
              <a:t>I </a:t>
            </a:r>
            <a:r>
              <a:rPr lang="ca-ES" b="1" spc="300" baseline="30000" dirty="0">
                <a:solidFill>
                  <a:srgbClr val="197363"/>
                </a:solidFill>
                <a:latin typeface="Lato Black" panose="020F0502020204030203" pitchFamily="34" charset="77"/>
                <a:ea typeface="Futura Medium" charset="0"/>
                <a:cs typeface="Futura Medium" charset="0"/>
              </a:rPr>
              <a:t>NORMATIVES</a:t>
            </a:r>
            <a:endParaRPr lang="ca-ES" spc="300" baseline="30000" dirty="0">
              <a:solidFill>
                <a:srgbClr val="197363"/>
              </a:solidFill>
              <a:latin typeface="Lato" panose="020F0502020204030203" pitchFamily="34" charset="77"/>
              <a:ea typeface="Futura Medium" charset="0"/>
              <a:cs typeface="Futura Medium" charset="0"/>
            </a:endParaRPr>
          </a:p>
        </p:txBody>
      </p:sp>
    </p:spTree>
    <p:extLst>
      <p:ext uri="{BB962C8B-B14F-4D97-AF65-F5344CB8AC3E}">
        <p14:creationId xmlns:p14="http://schemas.microsoft.com/office/powerpoint/2010/main" val="18307763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p:nvPr/>
        </p:nvSpPr>
        <p:spPr>
          <a:xfrm>
            <a:off x="5580120" y="535259"/>
            <a:ext cx="6100764" cy="379591"/>
          </a:xfrm>
          <a:prstGeom prst="rect">
            <a:avLst/>
          </a:prstGeom>
          <a:noFill/>
        </p:spPr>
        <p:txBody>
          <a:bodyPr wrap="square" rtlCol="0">
            <a:spAutoFit/>
          </a:bodyPr>
          <a:lstStyle/>
          <a:p>
            <a:r>
              <a:rPr lang="ca-ES" sz="2800" baseline="30000" dirty="0">
                <a:solidFill>
                  <a:schemeClr val="bg1"/>
                </a:solidFill>
                <a:latin typeface="Futura Medium" charset="0"/>
                <a:ea typeface="Futura Medium" charset="0"/>
                <a:cs typeface="Futura Medium" charset="0"/>
              </a:rPr>
              <a:t>CASO CLÍNICO I XXXXX </a:t>
            </a:r>
            <a:r>
              <a:rPr lang="ca-ES" sz="2800" baseline="30000" dirty="0" err="1">
                <a:solidFill>
                  <a:schemeClr val="bg1"/>
                </a:solidFill>
                <a:latin typeface="Futura Medium" charset="0"/>
                <a:ea typeface="Futura Medium" charset="0"/>
                <a:cs typeface="Futura Medium" charset="0"/>
              </a:rPr>
              <a:t>XXXXX</a:t>
            </a:r>
            <a:r>
              <a:rPr lang="ca-ES" sz="2800" baseline="30000" dirty="0">
                <a:solidFill>
                  <a:schemeClr val="bg1"/>
                </a:solidFill>
                <a:latin typeface="Futura Medium" charset="0"/>
                <a:ea typeface="Futura Medium" charset="0"/>
                <a:cs typeface="Futura Medium" charset="0"/>
              </a:rPr>
              <a:t> XX XXXXXX</a:t>
            </a:r>
          </a:p>
        </p:txBody>
      </p:sp>
      <p:sp>
        <p:nvSpPr>
          <p:cNvPr id="7" name="TextBox 1">
            <a:extLst>
              <a:ext uri="{FF2B5EF4-FFF2-40B4-BE49-F238E27FC236}">
                <a16:creationId xmlns:a16="http://schemas.microsoft.com/office/drawing/2014/main" xmlns="" id="{FC6A6ABB-F714-46F3-9761-EDD8B7046687}"/>
              </a:ext>
            </a:extLst>
          </p:cNvPr>
          <p:cNvSpPr txBox="1"/>
          <p:nvPr/>
        </p:nvSpPr>
        <p:spPr>
          <a:xfrm>
            <a:off x="1164886" y="541803"/>
            <a:ext cx="9851880" cy="256480"/>
          </a:xfrm>
          <a:prstGeom prst="rect">
            <a:avLst/>
          </a:prstGeom>
          <a:noFill/>
        </p:spPr>
        <p:txBody>
          <a:bodyPr wrap="square" rtlCol="0">
            <a:spAutoFit/>
          </a:bodyPr>
          <a:lstStyle/>
          <a:p>
            <a:pPr algn="ctr"/>
            <a:r>
              <a:rPr lang="ca-ES" sz="1600" spc="300" baseline="30000" dirty="0">
                <a:latin typeface="Lato" panose="020F0502020204030203" pitchFamily="34" charset="77"/>
                <a:ea typeface="Futura Medium" charset="0"/>
                <a:cs typeface="Futura Medium" charset="0"/>
              </a:rPr>
              <a:t>PLA DE TREBALL ESCOLA </a:t>
            </a:r>
            <a:r>
              <a:rPr lang="es-ES" sz="1600" spc="300" baseline="30000" dirty="0">
                <a:latin typeface="Lato" panose="020F0502020204030203" pitchFamily="34" charset="77"/>
                <a:ea typeface="Futura Medium" charset="0"/>
                <a:cs typeface="Futura Medium" charset="0"/>
              </a:rPr>
              <a:t>MAS MARIA</a:t>
            </a:r>
            <a:endParaRPr lang="ca-ES" sz="1600" spc="300" baseline="30000" dirty="0">
              <a:latin typeface="Lato" panose="020F0502020204030203" pitchFamily="34" charset="77"/>
              <a:ea typeface="Futura Medium" charset="0"/>
              <a:cs typeface="Futura Medium" charset="0"/>
            </a:endParaRPr>
          </a:p>
        </p:txBody>
      </p:sp>
      <p:sp>
        <p:nvSpPr>
          <p:cNvPr id="2" name="Rectangle 2">
            <a:extLst>
              <a:ext uri="{FF2B5EF4-FFF2-40B4-BE49-F238E27FC236}">
                <a16:creationId xmlns:a16="http://schemas.microsoft.com/office/drawing/2014/main" xmlns="" id="{3C5CC604-50CB-4B8F-B7D1-D773DB24D6E6}"/>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a-ES" dirty="0"/>
          </a:p>
        </p:txBody>
      </p:sp>
      <p:sp>
        <p:nvSpPr>
          <p:cNvPr id="8" name="TextBox 2">
            <a:extLst>
              <a:ext uri="{FF2B5EF4-FFF2-40B4-BE49-F238E27FC236}">
                <a16:creationId xmlns:a16="http://schemas.microsoft.com/office/drawing/2014/main" xmlns="" id="{D228295D-4508-4D2C-B7CA-BB822A103418}"/>
              </a:ext>
            </a:extLst>
          </p:cNvPr>
          <p:cNvSpPr txBox="1"/>
          <p:nvPr/>
        </p:nvSpPr>
        <p:spPr>
          <a:xfrm>
            <a:off x="1134066" y="2269140"/>
            <a:ext cx="9851878" cy="800219"/>
          </a:xfrm>
          <a:prstGeom prst="rect">
            <a:avLst/>
          </a:prstGeom>
          <a:noFill/>
        </p:spPr>
        <p:txBody>
          <a:bodyPr wrap="square" rtlCol="0">
            <a:spAutoFit/>
          </a:bodyPr>
          <a:lstStyle/>
          <a:p>
            <a:pPr lvl="0"/>
            <a:r>
              <a:rPr lang="ca-ES" sz="1400" b="1" i="1" spc="300" baseline="30000" dirty="0">
                <a:solidFill>
                  <a:srgbClr val="008376"/>
                </a:solidFill>
                <a:latin typeface="Lato" panose="020F0502020204030203" pitchFamily="34" charset="77"/>
                <a:ea typeface="Futura Medium" charset="0"/>
                <a:cs typeface="Futura Medium" charset="0"/>
              </a:rPr>
              <a:t>NORMATIVES</a:t>
            </a:r>
          </a:p>
          <a:p>
            <a:pPr lvl="0"/>
            <a:endParaRPr lang="ca-ES" sz="1400" b="1" i="1" spc="300" baseline="30000" dirty="0">
              <a:solidFill>
                <a:srgbClr val="008376"/>
              </a:solidFill>
              <a:latin typeface="Lato" panose="020F0502020204030203" pitchFamily="34" charset="77"/>
            </a:endParaRPr>
          </a:p>
          <a:p>
            <a:pPr lvl="0"/>
            <a:endParaRPr lang="ca-ES" dirty="0"/>
          </a:p>
          <a:p>
            <a:endParaRPr lang="ca-ES" sz="1400" b="1" i="1" spc="300" baseline="30000" dirty="0">
              <a:solidFill>
                <a:srgbClr val="008376"/>
              </a:solidFill>
              <a:latin typeface="Lato" panose="020F0502020204030203" pitchFamily="34" charset="77"/>
              <a:ea typeface="Futura Medium" charset="0"/>
              <a:cs typeface="Futura Medium" charset="0"/>
            </a:endParaRPr>
          </a:p>
        </p:txBody>
      </p:sp>
      <p:sp>
        <p:nvSpPr>
          <p:cNvPr id="4" name="Rectángulo 3">
            <a:extLst>
              <a:ext uri="{FF2B5EF4-FFF2-40B4-BE49-F238E27FC236}">
                <a16:creationId xmlns:a16="http://schemas.microsoft.com/office/drawing/2014/main" xmlns="" id="{C6F9FF15-37F9-465D-9BD0-083C72F0D1AF}"/>
              </a:ext>
            </a:extLst>
          </p:cNvPr>
          <p:cNvSpPr/>
          <p:nvPr/>
        </p:nvSpPr>
        <p:spPr>
          <a:xfrm>
            <a:off x="1125677" y="2535751"/>
            <a:ext cx="6096000" cy="707886"/>
          </a:xfrm>
          <a:prstGeom prst="rect">
            <a:avLst/>
          </a:prstGeom>
        </p:spPr>
        <p:txBody>
          <a:bodyPr>
            <a:spAutoFit/>
          </a:bodyPr>
          <a:lstStyle/>
          <a:p>
            <a:r>
              <a:rPr lang="ca-ES" sz="1000" b="1" u="sng" dirty="0">
                <a:latin typeface="Lato" panose="020F0502020204030203" pitchFamily="34" charset="0"/>
              </a:rPr>
              <a:t>PATI</a:t>
            </a:r>
          </a:p>
          <a:p>
            <a:endParaRPr lang="ca-ES" sz="1000" dirty="0">
              <a:latin typeface="Lato" panose="020F0502020204030203" pitchFamily="34" charset="0"/>
            </a:endParaRPr>
          </a:p>
          <a:p>
            <a:r>
              <a:rPr lang="ca-ES" sz="1000" dirty="0">
                <a:latin typeface="Lato" panose="020F0502020204030203" pitchFamily="34" charset="0"/>
              </a:rPr>
              <a:t> </a:t>
            </a:r>
          </a:p>
          <a:p>
            <a:endParaRPr lang="ca-ES" sz="1000" dirty="0">
              <a:latin typeface="Lato" panose="020F0502020204030203" pitchFamily="34" charset="0"/>
            </a:endParaRPr>
          </a:p>
        </p:txBody>
      </p:sp>
      <p:sp>
        <p:nvSpPr>
          <p:cNvPr id="15" name="Rectángulo 14">
            <a:extLst>
              <a:ext uri="{FF2B5EF4-FFF2-40B4-BE49-F238E27FC236}">
                <a16:creationId xmlns:a16="http://schemas.microsoft.com/office/drawing/2014/main" xmlns="" id="{C92D4465-69E7-4701-AEE6-49455F0DA164}"/>
              </a:ext>
            </a:extLst>
          </p:cNvPr>
          <p:cNvSpPr/>
          <p:nvPr/>
        </p:nvSpPr>
        <p:spPr>
          <a:xfrm>
            <a:off x="1164886" y="2822423"/>
            <a:ext cx="10112714" cy="1342192"/>
          </a:xfrm>
          <a:prstGeom prst="rect">
            <a:avLst/>
          </a:prstGeom>
          <a:solidFill>
            <a:srgbClr val="197363"/>
          </a:solidFill>
          <a:ln w="44450">
            <a:solidFill>
              <a:srgbClr val="E2D6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4" name="Rectángulo 13">
            <a:extLst>
              <a:ext uri="{FF2B5EF4-FFF2-40B4-BE49-F238E27FC236}">
                <a16:creationId xmlns:a16="http://schemas.microsoft.com/office/drawing/2014/main" xmlns="" id="{A15C4C15-4011-43E3-8C22-A49FC78DE711}"/>
              </a:ext>
            </a:extLst>
          </p:cNvPr>
          <p:cNvSpPr/>
          <p:nvPr/>
        </p:nvSpPr>
        <p:spPr>
          <a:xfrm>
            <a:off x="1425624" y="2855106"/>
            <a:ext cx="8708976" cy="1261884"/>
          </a:xfrm>
          <a:prstGeom prst="rect">
            <a:avLst/>
          </a:prstGeom>
        </p:spPr>
        <p:txBody>
          <a:bodyPr wrap="square">
            <a:spAutoFit/>
          </a:bodyPr>
          <a:lstStyle/>
          <a:p>
            <a:pPr marL="171450" lvl="0" indent="-171450">
              <a:buFont typeface="Arial" panose="020B0604020202020204" pitchFamily="34" charset="0"/>
              <a:buChar char="•"/>
            </a:pPr>
            <a:r>
              <a:rPr lang="ca-ES" sz="950" dirty="0">
                <a:solidFill>
                  <a:schemeClr val="bg1"/>
                </a:solidFill>
                <a:latin typeface="Lato" panose="020F0502020204030203" pitchFamily="34" charset="0"/>
              </a:rPr>
              <a:t>Jugar amb el material adequat (pilotes toves, sense lligar-se amb les cordes o amb els elàstics, ...)</a:t>
            </a:r>
          </a:p>
          <a:p>
            <a:pPr marL="171450" lvl="0" indent="-171450">
              <a:buFont typeface="Arial" panose="020B0604020202020204" pitchFamily="34" charset="0"/>
              <a:buChar char="•"/>
            </a:pPr>
            <a:r>
              <a:rPr lang="ca-ES" sz="950" dirty="0">
                <a:solidFill>
                  <a:schemeClr val="bg1"/>
                </a:solidFill>
                <a:latin typeface="Lato" panose="020F0502020204030203" pitchFamily="34" charset="0"/>
              </a:rPr>
              <a:t>Compartir el material amb els companys.</a:t>
            </a:r>
          </a:p>
          <a:p>
            <a:pPr marL="171450" lvl="0" indent="-171450">
              <a:buFont typeface="Arial" panose="020B0604020202020204" pitchFamily="34" charset="0"/>
              <a:buChar char="•"/>
            </a:pPr>
            <a:r>
              <a:rPr lang="ca-ES" sz="950" dirty="0">
                <a:solidFill>
                  <a:schemeClr val="bg1"/>
                </a:solidFill>
                <a:latin typeface="Lato" panose="020F0502020204030203" pitchFamily="34" charset="0"/>
              </a:rPr>
              <a:t>Recollir els jocs quan així es </a:t>
            </a:r>
            <a:r>
              <a:rPr lang="ca-ES" sz="950" dirty="0" smtClean="0">
                <a:solidFill>
                  <a:schemeClr val="bg1"/>
                </a:solidFill>
                <a:latin typeface="Lato" panose="020F0502020204030203" pitchFamily="34" charset="0"/>
              </a:rPr>
              <a:t>demani</a:t>
            </a:r>
            <a:endParaRPr lang="ca-ES" sz="950" dirty="0">
              <a:solidFill>
                <a:schemeClr val="bg1"/>
              </a:solidFill>
              <a:latin typeface="Lato" panose="020F0502020204030203" pitchFamily="34" charset="0"/>
            </a:endParaRPr>
          </a:p>
          <a:p>
            <a:pPr marL="171450" lvl="0" indent="-171450">
              <a:buFont typeface="Arial" panose="020B0604020202020204" pitchFamily="34" charset="0"/>
              <a:buChar char="•"/>
            </a:pPr>
            <a:r>
              <a:rPr lang="ca-ES" sz="950" dirty="0">
                <a:solidFill>
                  <a:schemeClr val="bg1"/>
                </a:solidFill>
                <a:latin typeface="Lato" panose="020F0502020204030203" pitchFamily="34" charset="0"/>
              </a:rPr>
              <a:t>Tenir cura del material i dels espais.</a:t>
            </a:r>
          </a:p>
          <a:p>
            <a:pPr marL="171450" lvl="0" indent="-171450">
              <a:buFont typeface="Arial" panose="020B0604020202020204" pitchFamily="34" charset="0"/>
              <a:buChar char="•"/>
            </a:pPr>
            <a:r>
              <a:rPr lang="ca-ES" sz="950" dirty="0">
                <a:solidFill>
                  <a:schemeClr val="bg1"/>
                </a:solidFill>
                <a:latin typeface="Lato" panose="020F0502020204030203" pitchFamily="34" charset="0"/>
              </a:rPr>
              <a:t>Per anar al bany, es demanarà permís.</a:t>
            </a:r>
          </a:p>
          <a:p>
            <a:pPr marL="171450" lvl="0" indent="-171450">
              <a:buFont typeface="Arial" panose="020B0604020202020204" pitchFamily="34" charset="0"/>
              <a:buChar char="•"/>
            </a:pPr>
            <a:r>
              <a:rPr lang="ca-ES" sz="950" dirty="0">
                <a:solidFill>
                  <a:schemeClr val="bg1"/>
                </a:solidFill>
                <a:latin typeface="Lato" panose="020F0502020204030203" pitchFamily="34" charset="0"/>
              </a:rPr>
              <a:t>Hi ha un monitor/a encarregat dels lavabos.</a:t>
            </a:r>
          </a:p>
          <a:p>
            <a:pPr marL="171450" lvl="0" indent="-171450">
              <a:buFont typeface="Arial" panose="020B0604020202020204" pitchFamily="34" charset="0"/>
              <a:buChar char="•"/>
            </a:pPr>
            <a:r>
              <a:rPr lang="ca-ES" sz="950" dirty="0">
                <a:solidFill>
                  <a:schemeClr val="bg1"/>
                </a:solidFill>
                <a:latin typeface="Lato" panose="020F0502020204030203" pitchFamily="34" charset="0"/>
              </a:rPr>
              <a:t>Fer fileres quan els </a:t>
            </a:r>
            <a:r>
              <a:rPr lang="ca-ES" sz="950" dirty="0" smtClean="0">
                <a:solidFill>
                  <a:schemeClr val="bg1"/>
                </a:solidFill>
                <a:latin typeface="Lato" panose="020F0502020204030203" pitchFamily="34" charset="0"/>
              </a:rPr>
              <a:t>monitors/es </a:t>
            </a:r>
            <a:r>
              <a:rPr lang="ca-ES" sz="950" dirty="0">
                <a:solidFill>
                  <a:schemeClr val="bg1"/>
                </a:solidFill>
                <a:latin typeface="Lato" panose="020F0502020204030203" pitchFamily="34" charset="0"/>
              </a:rPr>
              <a:t>ho demanin.</a:t>
            </a:r>
          </a:p>
          <a:p>
            <a:pPr marL="171450" lvl="0" indent="-171450">
              <a:buFont typeface="Arial" panose="020B0604020202020204" pitchFamily="34" charset="0"/>
              <a:buChar char="•"/>
            </a:pPr>
            <a:r>
              <a:rPr lang="ca-ES" sz="950" dirty="0">
                <a:solidFill>
                  <a:schemeClr val="bg1"/>
                </a:solidFill>
                <a:latin typeface="Lato" panose="020F0502020204030203" pitchFamily="34" charset="0"/>
              </a:rPr>
              <a:t>Respectar el joc dels </a:t>
            </a:r>
            <a:r>
              <a:rPr lang="ca-ES" sz="950" dirty="0" smtClean="0">
                <a:solidFill>
                  <a:schemeClr val="bg1"/>
                </a:solidFill>
                <a:latin typeface="Lato" panose="020F0502020204030203" pitchFamily="34" charset="0"/>
              </a:rPr>
              <a:t>companys/es</a:t>
            </a:r>
            <a:endParaRPr lang="ca-ES" sz="950" dirty="0">
              <a:solidFill>
                <a:schemeClr val="bg1"/>
              </a:solidFill>
              <a:latin typeface="Lato" panose="020F0502020204030203" pitchFamily="34" charset="0"/>
            </a:endParaRPr>
          </a:p>
        </p:txBody>
      </p:sp>
      <p:sp>
        <p:nvSpPr>
          <p:cNvPr id="11" name="Rectángulo 10">
            <a:extLst>
              <a:ext uri="{FF2B5EF4-FFF2-40B4-BE49-F238E27FC236}">
                <a16:creationId xmlns:a16="http://schemas.microsoft.com/office/drawing/2014/main" xmlns="" id="{C6CDE96B-31DA-4688-8B01-DFC277B9625E}"/>
              </a:ext>
            </a:extLst>
          </p:cNvPr>
          <p:cNvSpPr/>
          <p:nvPr/>
        </p:nvSpPr>
        <p:spPr>
          <a:xfrm>
            <a:off x="1125677" y="4364551"/>
            <a:ext cx="6096000" cy="707886"/>
          </a:xfrm>
          <a:prstGeom prst="rect">
            <a:avLst/>
          </a:prstGeom>
        </p:spPr>
        <p:txBody>
          <a:bodyPr>
            <a:spAutoFit/>
          </a:bodyPr>
          <a:lstStyle/>
          <a:p>
            <a:r>
              <a:rPr lang="ca-ES" sz="1000" b="1" u="sng" dirty="0">
                <a:latin typeface="Lato" panose="020F0502020204030203" pitchFamily="34" charset="0"/>
              </a:rPr>
              <a:t>ALTRES</a:t>
            </a:r>
          </a:p>
          <a:p>
            <a:endParaRPr lang="ca-ES" sz="1000" dirty="0">
              <a:latin typeface="Lato" panose="020F0502020204030203" pitchFamily="34" charset="0"/>
            </a:endParaRPr>
          </a:p>
          <a:p>
            <a:r>
              <a:rPr lang="ca-ES" sz="1000" dirty="0">
                <a:latin typeface="Lato" panose="020F0502020204030203" pitchFamily="34" charset="0"/>
              </a:rPr>
              <a:t> </a:t>
            </a:r>
          </a:p>
          <a:p>
            <a:endParaRPr lang="ca-ES" sz="1000" dirty="0">
              <a:latin typeface="Lato" panose="020F0502020204030203" pitchFamily="34" charset="0"/>
            </a:endParaRPr>
          </a:p>
        </p:txBody>
      </p:sp>
      <p:sp>
        <p:nvSpPr>
          <p:cNvPr id="12" name="Rectángulo 11">
            <a:extLst>
              <a:ext uri="{FF2B5EF4-FFF2-40B4-BE49-F238E27FC236}">
                <a16:creationId xmlns:a16="http://schemas.microsoft.com/office/drawing/2014/main" xmlns="" id="{CF0914CC-AE23-4AE8-801F-7725E717E2BC}"/>
              </a:ext>
            </a:extLst>
          </p:cNvPr>
          <p:cNvSpPr/>
          <p:nvPr/>
        </p:nvSpPr>
        <p:spPr>
          <a:xfrm>
            <a:off x="1164886" y="4736948"/>
            <a:ext cx="10112714" cy="1059329"/>
          </a:xfrm>
          <a:prstGeom prst="rect">
            <a:avLst/>
          </a:prstGeom>
          <a:solidFill>
            <a:srgbClr val="197363"/>
          </a:solidFill>
          <a:ln w="44450">
            <a:solidFill>
              <a:srgbClr val="E2D6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13" name="Rectángulo 12">
            <a:extLst>
              <a:ext uri="{FF2B5EF4-FFF2-40B4-BE49-F238E27FC236}">
                <a16:creationId xmlns:a16="http://schemas.microsoft.com/office/drawing/2014/main" xmlns="" id="{BE7AECB0-E7A0-4A25-B652-509876C6D31F}"/>
              </a:ext>
            </a:extLst>
          </p:cNvPr>
          <p:cNvSpPr/>
          <p:nvPr/>
        </p:nvSpPr>
        <p:spPr>
          <a:xfrm>
            <a:off x="1425624" y="4779156"/>
            <a:ext cx="8708976" cy="823302"/>
          </a:xfrm>
          <a:prstGeom prst="rect">
            <a:avLst/>
          </a:prstGeom>
        </p:spPr>
        <p:txBody>
          <a:bodyPr wrap="square">
            <a:spAutoFit/>
          </a:bodyPr>
          <a:lstStyle/>
          <a:p>
            <a:pPr marL="171450" lvl="0" indent="-171450">
              <a:buFont typeface="Arial" panose="020B0604020202020204" pitchFamily="34" charset="0"/>
              <a:buChar char="•"/>
            </a:pPr>
            <a:r>
              <a:rPr lang="ca-ES" sz="950" dirty="0">
                <a:solidFill>
                  <a:schemeClr val="bg1"/>
                </a:solidFill>
                <a:latin typeface="Lato" panose="020F0502020204030203" pitchFamily="34" charset="0"/>
              </a:rPr>
              <a:t>Deixar els espais tal com els hem trobat, supervisar la neteja: sobretot els lavabos, no papers al terra, etc..</a:t>
            </a:r>
          </a:p>
          <a:p>
            <a:pPr marL="171450" lvl="0" indent="-171450">
              <a:buFont typeface="Arial" panose="020B0604020202020204" pitchFamily="34" charset="0"/>
              <a:buChar char="•"/>
            </a:pPr>
            <a:r>
              <a:rPr lang="ca-ES" sz="950" dirty="0">
                <a:solidFill>
                  <a:schemeClr val="bg1"/>
                </a:solidFill>
                <a:latin typeface="Lato" panose="020F0502020204030203" pitchFamily="34" charset="0"/>
              </a:rPr>
              <a:t>Recollir els estris que emprem.</a:t>
            </a:r>
          </a:p>
          <a:p>
            <a:pPr marL="171450" lvl="0" indent="-171450">
              <a:buFont typeface="Arial" panose="020B0604020202020204" pitchFamily="34" charset="0"/>
              <a:buChar char="•"/>
            </a:pPr>
            <a:r>
              <a:rPr lang="ca-ES" sz="950" dirty="0">
                <a:solidFill>
                  <a:schemeClr val="bg1"/>
                </a:solidFill>
                <a:latin typeface="Lato" panose="020F0502020204030203" pitchFamily="34" charset="0"/>
              </a:rPr>
              <a:t>Respectar </a:t>
            </a:r>
            <a:r>
              <a:rPr lang="ca-ES" sz="950" dirty="0" smtClean="0">
                <a:solidFill>
                  <a:schemeClr val="bg1"/>
                </a:solidFill>
                <a:latin typeface="Lato" panose="020F0502020204030203" pitchFamily="34" charset="0"/>
              </a:rPr>
              <a:t>el</a:t>
            </a:r>
            <a:r>
              <a:rPr lang="ca-ES" sz="950" dirty="0" smtClean="0">
                <a:solidFill>
                  <a:schemeClr val="bg1"/>
                </a:solidFill>
                <a:latin typeface="Lato" panose="020F0502020204030203" pitchFamily="34" charset="0"/>
              </a:rPr>
              <a:t>s </a:t>
            </a:r>
            <a:r>
              <a:rPr lang="ca-ES" sz="950" dirty="0">
                <a:solidFill>
                  <a:schemeClr val="bg1"/>
                </a:solidFill>
                <a:latin typeface="Lato" panose="020F0502020204030203" pitchFamily="34" charset="0"/>
              </a:rPr>
              <a:t>monitors </a:t>
            </a:r>
            <a:r>
              <a:rPr lang="ca-ES" sz="950" dirty="0" smtClean="0">
                <a:solidFill>
                  <a:schemeClr val="bg1"/>
                </a:solidFill>
                <a:latin typeface="Lato" panose="020F0502020204030203" pitchFamily="34" charset="0"/>
              </a:rPr>
              <a:t>/es i companys/es.</a:t>
            </a:r>
            <a:endParaRPr lang="ca-ES" sz="950" dirty="0">
              <a:solidFill>
                <a:schemeClr val="bg1"/>
              </a:solidFill>
              <a:latin typeface="Lato" panose="020F0502020204030203" pitchFamily="34" charset="0"/>
            </a:endParaRPr>
          </a:p>
          <a:p>
            <a:pPr marL="171450" lvl="0" indent="-171450">
              <a:buFont typeface="Arial" panose="020B0604020202020204" pitchFamily="34" charset="0"/>
              <a:buChar char="•"/>
            </a:pPr>
            <a:r>
              <a:rPr lang="ca-ES" sz="950" dirty="0">
                <a:solidFill>
                  <a:schemeClr val="bg1"/>
                </a:solidFill>
                <a:latin typeface="Lato" panose="020F0502020204030203" pitchFamily="34" charset="0"/>
              </a:rPr>
              <a:t>Desplaçar-se per l’escola mantenint l’ordre: tranquil·lament i preferiblement en silenci o to de veu molt baix.</a:t>
            </a:r>
          </a:p>
          <a:p>
            <a:pPr marL="171450" lvl="0" indent="-171450">
              <a:buFont typeface="Arial" panose="020B0604020202020204" pitchFamily="34" charset="0"/>
              <a:buChar char="•"/>
            </a:pPr>
            <a:r>
              <a:rPr lang="ca-ES" sz="950" dirty="0">
                <a:solidFill>
                  <a:schemeClr val="bg1"/>
                </a:solidFill>
                <a:latin typeface="Lato" panose="020F0502020204030203" pitchFamily="34" charset="0"/>
              </a:rPr>
              <a:t>Realitzar els hàbits d’higiene ordenadament</a:t>
            </a:r>
            <a:r>
              <a:rPr lang="ca-ES" sz="950" dirty="0" smtClean="0">
                <a:solidFill>
                  <a:schemeClr val="bg1"/>
                </a:solidFill>
                <a:latin typeface="Lato" panose="020F0502020204030203" pitchFamily="34" charset="0"/>
              </a:rPr>
              <a:t>.</a:t>
            </a:r>
            <a:endParaRPr lang="ca-ES" sz="950" dirty="0">
              <a:solidFill>
                <a:schemeClr val="bg1"/>
              </a:solidFill>
              <a:latin typeface="Lato" panose="020F0502020204030203" pitchFamily="34" charset="0"/>
            </a:endParaRPr>
          </a:p>
        </p:txBody>
      </p:sp>
      <p:sp>
        <p:nvSpPr>
          <p:cNvPr id="17" name="TextBox 1">
            <a:extLst>
              <a:ext uri="{FF2B5EF4-FFF2-40B4-BE49-F238E27FC236}">
                <a16:creationId xmlns:a16="http://schemas.microsoft.com/office/drawing/2014/main" xmlns="" id="{5414113C-1FF1-4B4B-A05D-00D5948DDB44}"/>
              </a:ext>
            </a:extLst>
          </p:cNvPr>
          <p:cNvSpPr txBox="1"/>
          <p:nvPr/>
        </p:nvSpPr>
        <p:spPr>
          <a:xfrm>
            <a:off x="1164886" y="819207"/>
            <a:ext cx="9851880" cy="276999"/>
          </a:xfrm>
          <a:prstGeom prst="rect">
            <a:avLst/>
          </a:prstGeom>
          <a:noFill/>
        </p:spPr>
        <p:txBody>
          <a:bodyPr wrap="square" rtlCol="0">
            <a:spAutoFit/>
          </a:bodyPr>
          <a:lstStyle/>
          <a:p>
            <a:pPr algn="ctr"/>
            <a:r>
              <a:rPr lang="ca-ES" b="1" spc="300" baseline="30000" dirty="0">
                <a:solidFill>
                  <a:schemeClr val="bg2">
                    <a:lumMod val="90000"/>
                  </a:schemeClr>
                </a:solidFill>
                <a:latin typeface="Lato Black" panose="020F0502020204030203" pitchFamily="34" charset="77"/>
                <a:ea typeface="Futura Medium" charset="0"/>
                <a:cs typeface="Futura Medium" charset="0"/>
              </a:rPr>
              <a:t>5.2. OBJECTIUS </a:t>
            </a:r>
            <a:r>
              <a:rPr lang="ca-ES" b="1" spc="300" baseline="30000" dirty="0">
                <a:solidFill>
                  <a:schemeClr val="bg1">
                    <a:lumMod val="85000"/>
                  </a:schemeClr>
                </a:solidFill>
                <a:latin typeface="Lato Black" panose="020F0502020204030203" pitchFamily="34" charset="77"/>
                <a:ea typeface="Futura Medium" charset="0"/>
                <a:cs typeface="Futura Medium" charset="0"/>
              </a:rPr>
              <a:t>I </a:t>
            </a:r>
            <a:r>
              <a:rPr lang="ca-ES" b="1" spc="300" baseline="30000" dirty="0">
                <a:solidFill>
                  <a:srgbClr val="197363"/>
                </a:solidFill>
                <a:latin typeface="Lato Black" panose="020F0502020204030203" pitchFamily="34" charset="77"/>
                <a:ea typeface="Futura Medium" charset="0"/>
                <a:cs typeface="Futura Medium" charset="0"/>
              </a:rPr>
              <a:t>NORMATIVES</a:t>
            </a:r>
            <a:endParaRPr lang="ca-ES" spc="300" baseline="30000" dirty="0">
              <a:solidFill>
                <a:srgbClr val="197363"/>
              </a:solidFill>
              <a:latin typeface="Lato" panose="020F0502020204030203" pitchFamily="34" charset="77"/>
              <a:ea typeface="Futura Medium" charset="0"/>
              <a:cs typeface="Futura Medium" charset="0"/>
            </a:endParaRPr>
          </a:p>
        </p:txBody>
      </p:sp>
    </p:spTree>
    <p:extLst>
      <p:ext uri="{BB962C8B-B14F-4D97-AF65-F5344CB8AC3E}">
        <p14:creationId xmlns:p14="http://schemas.microsoft.com/office/powerpoint/2010/main" val="23769163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xmlns="" id="{836F7FB3-ADD7-491D-BDDA-0D792E8229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3710" y="200253"/>
            <a:ext cx="1575845" cy="1057319"/>
          </a:xfrm>
          <a:prstGeom prst="rect">
            <a:avLst/>
          </a:prstGeom>
        </p:spPr>
      </p:pic>
      <p:pic>
        <p:nvPicPr>
          <p:cNvPr id="2" name="Imagen 1">
            <a:hlinkClick r:id="rId3"/>
            <a:extLst>
              <a:ext uri="{FF2B5EF4-FFF2-40B4-BE49-F238E27FC236}">
                <a16:creationId xmlns:a16="http://schemas.microsoft.com/office/drawing/2014/main" xmlns="" id="{77D825B7-2613-4A9C-B613-13F047C8FDD0}"/>
              </a:ext>
            </a:extLst>
          </p:cNvPr>
          <p:cNvPicPr>
            <a:picLocks noChangeAspect="1"/>
          </p:cNvPicPr>
          <p:nvPr/>
        </p:nvPicPr>
        <p:blipFill rotWithShape="1">
          <a:blip r:embed="rId4"/>
          <a:srcRect l="53982" t="17277" r="15298" b="21316"/>
          <a:stretch/>
        </p:blipFill>
        <p:spPr>
          <a:xfrm>
            <a:off x="0" y="3763"/>
            <a:ext cx="12192000" cy="6854237"/>
          </a:xfrm>
          <a:prstGeom prst="rect">
            <a:avLst/>
          </a:prstGeom>
        </p:spPr>
      </p:pic>
      <p:sp>
        <p:nvSpPr>
          <p:cNvPr id="4" name="Elipse 3">
            <a:hlinkClick r:id="rId3"/>
            <a:extLst>
              <a:ext uri="{FF2B5EF4-FFF2-40B4-BE49-F238E27FC236}">
                <a16:creationId xmlns:a16="http://schemas.microsoft.com/office/drawing/2014/main" xmlns="" id="{DAA6F18D-3D1F-4B90-A96F-3C46ED1A7FEA}"/>
              </a:ext>
            </a:extLst>
          </p:cNvPr>
          <p:cNvSpPr/>
          <p:nvPr/>
        </p:nvSpPr>
        <p:spPr>
          <a:xfrm>
            <a:off x="5282268" y="2875297"/>
            <a:ext cx="1627464" cy="1610686"/>
          </a:xfrm>
          <a:prstGeom prst="ellipse">
            <a:avLst/>
          </a:pr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Triángulo isósceles 4">
            <a:hlinkClick r:id="rId3"/>
            <a:extLst>
              <a:ext uri="{FF2B5EF4-FFF2-40B4-BE49-F238E27FC236}">
                <a16:creationId xmlns:a16="http://schemas.microsoft.com/office/drawing/2014/main" xmlns="" id="{D27FEFE4-81DA-4A81-9FE0-8771A427DA9D}"/>
              </a:ext>
            </a:extLst>
          </p:cNvPr>
          <p:cNvSpPr/>
          <p:nvPr/>
        </p:nvSpPr>
        <p:spPr>
          <a:xfrm rot="5400000">
            <a:off x="5816780" y="3317334"/>
            <a:ext cx="832919" cy="726612"/>
          </a:xfrm>
          <a:prstGeom prst="triangle">
            <a:avLst/>
          </a:prstGeom>
          <a:solidFill>
            <a:schemeClr val="bg1">
              <a:lumMod val="85000"/>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ES" dirty="0"/>
          </a:p>
        </p:txBody>
      </p:sp>
    </p:spTree>
    <p:extLst>
      <p:ext uri="{BB962C8B-B14F-4D97-AF65-F5344CB8AC3E}">
        <p14:creationId xmlns:p14="http://schemas.microsoft.com/office/powerpoint/2010/main" val="13422599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p:nvPr/>
        </p:nvSpPr>
        <p:spPr>
          <a:xfrm>
            <a:off x="5580120" y="535259"/>
            <a:ext cx="6100764" cy="379591"/>
          </a:xfrm>
          <a:prstGeom prst="rect">
            <a:avLst/>
          </a:prstGeom>
          <a:noFill/>
        </p:spPr>
        <p:txBody>
          <a:bodyPr wrap="square" rtlCol="0">
            <a:spAutoFit/>
          </a:bodyPr>
          <a:lstStyle/>
          <a:p>
            <a:r>
              <a:rPr lang="ca-ES" sz="2800" baseline="30000" dirty="0">
                <a:solidFill>
                  <a:schemeClr val="bg1"/>
                </a:solidFill>
                <a:latin typeface="Futura Medium" charset="0"/>
                <a:ea typeface="Futura Medium" charset="0"/>
                <a:cs typeface="Futura Medium" charset="0"/>
              </a:rPr>
              <a:t>CASO CLÍNICO I XXXXX </a:t>
            </a:r>
            <a:r>
              <a:rPr lang="ca-ES" sz="2800" baseline="30000" dirty="0" err="1">
                <a:solidFill>
                  <a:schemeClr val="bg1"/>
                </a:solidFill>
                <a:latin typeface="Futura Medium" charset="0"/>
                <a:ea typeface="Futura Medium" charset="0"/>
                <a:cs typeface="Futura Medium" charset="0"/>
              </a:rPr>
              <a:t>XXXXX</a:t>
            </a:r>
            <a:r>
              <a:rPr lang="ca-ES" sz="2800" baseline="30000" dirty="0">
                <a:solidFill>
                  <a:schemeClr val="bg1"/>
                </a:solidFill>
                <a:latin typeface="Futura Medium" charset="0"/>
                <a:ea typeface="Futura Medium" charset="0"/>
                <a:cs typeface="Futura Medium" charset="0"/>
              </a:rPr>
              <a:t> XX XXXXXX</a:t>
            </a:r>
          </a:p>
        </p:txBody>
      </p:sp>
      <p:sp>
        <p:nvSpPr>
          <p:cNvPr id="7" name="TextBox 1">
            <a:extLst>
              <a:ext uri="{FF2B5EF4-FFF2-40B4-BE49-F238E27FC236}">
                <a16:creationId xmlns:a16="http://schemas.microsoft.com/office/drawing/2014/main" xmlns="" id="{FC6A6ABB-F714-46F3-9761-EDD8B7046687}"/>
              </a:ext>
            </a:extLst>
          </p:cNvPr>
          <p:cNvSpPr txBox="1"/>
          <p:nvPr/>
        </p:nvSpPr>
        <p:spPr>
          <a:xfrm>
            <a:off x="1164886" y="541803"/>
            <a:ext cx="9851880" cy="256480"/>
          </a:xfrm>
          <a:prstGeom prst="rect">
            <a:avLst/>
          </a:prstGeom>
          <a:noFill/>
        </p:spPr>
        <p:txBody>
          <a:bodyPr wrap="square" rtlCol="0">
            <a:spAutoFit/>
          </a:bodyPr>
          <a:lstStyle/>
          <a:p>
            <a:pPr algn="ctr"/>
            <a:r>
              <a:rPr lang="ca-ES" sz="1600" spc="300" baseline="30000" dirty="0">
                <a:latin typeface="Lato" panose="020F0502020204030203" pitchFamily="34" charset="77"/>
                <a:ea typeface="Futura Medium" charset="0"/>
                <a:cs typeface="Futura Medium" charset="0"/>
              </a:rPr>
              <a:t>PLA DE TREBALL ESCOLA </a:t>
            </a:r>
            <a:r>
              <a:rPr lang="es-ES" sz="1600" spc="300" baseline="30000" dirty="0">
                <a:latin typeface="Lato" panose="020F0502020204030203" pitchFamily="34" charset="77"/>
                <a:ea typeface="Futura Medium" charset="0"/>
                <a:cs typeface="Futura Medium" charset="0"/>
              </a:rPr>
              <a:t>MAS MARIA</a:t>
            </a:r>
            <a:endParaRPr lang="ca-ES" sz="1600" spc="300" baseline="30000" dirty="0">
              <a:latin typeface="Lato" panose="020F0502020204030203" pitchFamily="34" charset="77"/>
              <a:ea typeface="Futura Medium" charset="0"/>
              <a:cs typeface="Futura Medium" charset="0"/>
            </a:endParaRPr>
          </a:p>
        </p:txBody>
      </p:sp>
      <p:sp>
        <p:nvSpPr>
          <p:cNvPr id="2" name="Rectangle 2">
            <a:extLst>
              <a:ext uri="{FF2B5EF4-FFF2-40B4-BE49-F238E27FC236}">
                <a16:creationId xmlns:a16="http://schemas.microsoft.com/office/drawing/2014/main" xmlns="" id="{3C5CC604-50CB-4B8F-B7D1-D773DB24D6E6}"/>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a-ES" dirty="0"/>
          </a:p>
        </p:txBody>
      </p:sp>
      <p:sp>
        <p:nvSpPr>
          <p:cNvPr id="8" name="TextBox 2">
            <a:extLst>
              <a:ext uri="{FF2B5EF4-FFF2-40B4-BE49-F238E27FC236}">
                <a16:creationId xmlns:a16="http://schemas.microsoft.com/office/drawing/2014/main" xmlns="" id="{D228295D-4508-4D2C-B7CA-BB822A103418}"/>
              </a:ext>
            </a:extLst>
          </p:cNvPr>
          <p:cNvSpPr txBox="1"/>
          <p:nvPr/>
        </p:nvSpPr>
        <p:spPr>
          <a:xfrm>
            <a:off x="1134066" y="2269140"/>
            <a:ext cx="9851878" cy="800219"/>
          </a:xfrm>
          <a:prstGeom prst="rect">
            <a:avLst/>
          </a:prstGeom>
          <a:noFill/>
        </p:spPr>
        <p:txBody>
          <a:bodyPr wrap="square" rtlCol="0">
            <a:spAutoFit/>
          </a:bodyPr>
          <a:lstStyle/>
          <a:p>
            <a:pPr lvl="0"/>
            <a:r>
              <a:rPr lang="ca-ES" sz="1400" b="1" i="1" spc="300" baseline="30000" dirty="0">
                <a:solidFill>
                  <a:srgbClr val="008376"/>
                </a:solidFill>
                <a:latin typeface="Lato" panose="020F0502020204030203" pitchFamily="34" charset="77"/>
                <a:ea typeface="Futura Medium" charset="0"/>
                <a:cs typeface="Futura Medium" charset="0"/>
              </a:rPr>
              <a:t>NORMATIVES</a:t>
            </a:r>
          </a:p>
          <a:p>
            <a:pPr lvl="0"/>
            <a:endParaRPr lang="ca-ES" sz="1400" b="1" i="1" spc="300" baseline="30000" dirty="0">
              <a:solidFill>
                <a:srgbClr val="008376"/>
              </a:solidFill>
              <a:latin typeface="Lato" panose="020F0502020204030203" pitchFamily="34" charset="77"/>
            </a:endParaRPr>
          </a:p>
          <a:p>
            <a:pPr lvl="0"/>
            <a:endParaRPr lang="ca-ES" dirty="0"/>
          </a:p>
          <a:p>
            <a:endParaRPr lang="ca-ES" sz="1400" b="1" i="1" spc="300" baseline="30000" dirty="0">
              <a:solidFill>
                <a:srgbClr val="008376"/>
              </a:solidFill>
              <a:latin typeface="Lato" panose="020F0502020204030203" pitchFamily="34" charset="77"/>
              <a:ea typeface="Futura Medium" charset="0"/>
              <a:cs typeface="Futura Medium" charset="0"/>
            </a:endParaRPr>
          </a:p>
        </p:txBody>
      </p:sp>
      <p:sp>
        <p:nvSpPr>
          <p:cNvPr id="4" name="Rectángulo 3">
            <a:extLst>
              <a:ext uri="{FF2B5EF4-FFF2-40B4-BE49-F238E27FC236}">
                <a16:creationId xmlns:a16="http://schemas.microsoft.com/office/drawing/2014/main" xmlns="" id="{C6F9FF15-37F9-465D-9BD0-083C72F0D1AF}"/>
              </a:ext>
            </a:extLst>
          </p:cNvPr>
          <p:cNvSpPr/>
          <p:nvPr/>
        </p:nvSpPr>
        <p:spPr>
          <a:xfrm>
            <a:off x="1125677" y="2535751"/>
            <a:ext cx="6096000" cy="707886"/>
          </a:xfrm>
          <a:prstGeom prst="rect">
            <a:avLst/>
          </a:prstGeom>
        </p:spPr>
        <p:txBody>
          <a:bodyPr>
            <a:spAutoFit/>
          </a:bodyPr>
          <a:lstStyle/>
          <a:p>
            <a:r>
              <a:rPr lang="ca-ES" sz="1000" b="1" u="sng" dirty="0">
                <a:latin typeface="Lato" panose="020F0502020204030203" pitchFamily="34" charset="0"/>
              </a:rPr>
              <a:t>NOTIFICACIÓ D’INCIDÈNCIES</a:t>
            </a:r>
          </a:p>
          <a:p>
            <a:endParaRPr lang="ca-ES" sz="1000" dirty="0">
              <a:latin typeface="Lato" panose="020F0502020204030203" pitchFamily="34" charset="0"/>
            </a:endParaRPr>
          </a:p>
          <a:p>
            <a:r>
              <a:rPr lang="ca-ES" sz="1000" dirty="0">
                <a:latin typeface="Lato" panose="020F0502020204030203" pitchFamily="34" charset="0"/>
              </a:rPr>
              <a:t> </a:t>
            </a:r>
          </a:p>
          <a:p>
            <a:endParaRPr lang="ca-ES" sz="1000" dirty="0">
              <a:latin typeface="Lato" panose="020F0502020204030203" pitchFamily="34" charset="0"/>
            </a:endParaRPr>
          </a:p>
        </p:txBody>
      </p:sp>
      <p:sp>
        <p:nvSpPr>
          <p:cNvPr id="14" name="Rectángulo 13">
            <a:extLst>
              <a:ext uri="{FF2B5EF4-FFF2-40B4-BE49-F238E27FC236}">
                <a16:creationId xmlns:a16="http://schemas.microsoft.com/office/drawing/2014/main" xmlns="" id="{A15C4C15-4011-43E3-8C22-A49FC78DE711}"/>
              </a:ext>
            </a:extLst>
          </p:cNvPr>
          <p:cNvSpPr/>
          <p:nvPr/>
        </p:nvSpPr>
        <p:spPr>
          <a:xfrm>
            <a:off x="1134066" y="2937256"/>
            <a:ext cx="9381534" cy="969496"/>
          </a:xfrm>
          <a:prstGeom prst="rect">
            <a:avLst/>
          </a:prstGeom>
        </p:spPr>
        <p:txBody>
          <a:bodyPr wrap="square">
            <a:spAutoFit/>
          </a:bodyPr>
          <a:lstStyle/>
          <a:p>
            <a:pPr marL="171450" lvl="0" indent="-171450">
              <a:lnSpc>
                <a:spcPct val="150000"/>
              </a:lnSpc>
              <a:buFont typeface="Arial" panose="020B0604020202020204" pitchFamily="34" charset="0"/>
              <a:buChar char="•"/>
            </a:pPr>
            <a:r>
              <a:rPr lang="ca-ES" sz="950" dirty="0">
                <a:latin typeface="Lato" panose="020F0502020204030203" pitchFamily="34" charset="0"/>
              </a:rPr>
              <a:t>En cas </a:t>
            </a:r>
            <a:r>
              <a:rPr lang="ca-ES" sz="950" dirty="0" smtClean="0">
                <a:latin typeface="Lato" panose="020F0502020204030203" pitchFamily="34" charset="0"/>
              </a:rPr>
              <a:t>d’absència  al </a:t>
            </a:r>
            <a:r>
              <a:rPr lang="ca-ES" sz="950" dirty="0">
                <a:latin typeface="Lato" panose="020F0502020204030203" pitchFamily="34" charset="0"/>
              </a:rPr>
              <a:t>menjador o per afegir dies addicionals a la vostra periodicitat, caldrà que ho notifiquin mitjançant el portal http://iara.saned.net/padres/</a:t>
            </a:r>
          </a:p>
          <a:p>
            <a:pPr marL="171450" lvl="0" indent="-171450">
              <a:lnSpc>
                <a:spcPct val="150000"/>
              </a:lnSpc>
              <a:buFont typeface="Arial" panose="020B0604020202020204" pitchFamily="34" charset="0"/>
              <a:buChar char="•"/>
            </a:pPr>
            <a:r>
              <a:rPr lang="ca-ES" sz="950" dirty="0">
                <a:latin typeface="Lato" panose="020F0502020204030203" pitchFamily="34" charset="0"/>
              </a:rPr>
              <a:t>Les baixes definitives s’han de comunicar  </a:t>
            </a:r>
            <a:r>
              <a:rPr lang="ca-ES" sz="950" dirty="0" smtClean="0">
                <a:latin typeface="Lato" panose="020F0502020204030203" pitchFamily="34" charset="0"/>
              </a:rPr>
              <a:t>a la </a:t>
            </a:r>
            <a:r>
              <a:rPr lang="ca-ES" sz="950" dirty="0">
                <a:latin typeface="Lato" panose="020F0502020204030203" pitchFamily="34" charset="0"/>
              </a:rPr>
              <a:t>Coordinadora o administració SANED.</a:t>
            </a:r>
          </a:p>
          <a:p>
            <a:pPr marL="171450" lvl="0" indent="-171450">
              <a:lnSpc>
                <a:spcPct val="150000"/>
              </a:lnSpc>
              <a:buFont typeface="Arial" panose="020B0604020202020204" pitchFamily="34" charset="0"/>
              <a:buChar char="•"/>
            </a:pPr>
            <a:r>
              <a:rPr lang="ca-ES" sz="950" dirty="0">
                <a:latin typeface="Lato" panose="020F0502020204030203" pitchFamily="34" charset="0"/>
              </a:rPr>
              <a:t>No és necessari notificar les excursions i/o colònies, excepte que l’alumne no hi participi, i sí assisteixi a l’escola en aquestes dates. </a:t>
            </a:r>
          </a:p>
          <a:p>
            <a:pPr marL="171450" lvl="0" indent="-171450">
              <a:lnSpc>
                <a:spcPct val="150000"/>
              </a:lnSpc>
              <a:buFont typeface="Arial" panose="020B0604020202020204" pitchFamily="34" charset="0"/>
              <a:buChar char="•"/>
            </a:pPr>
            <a:r>
              <a:rPr lang="ca-ES" sz="950" dirty="0">
                <a:latin typeface="Lato" panose="020F0502020204030203" pitchFamily="34" charset="0"/>
              </a:rPr>
              <a:t>El canvis de periodicitat seran efectius a partir del dia 1 de cada </a:t>
            </a:r>
            <a:r>
              <a:rPr lang="ca-ES" sz="950" dirty="0" smtClean="0">
                <a:latin typeface="Lato" panose="020F0502020204030203" pitchFamily="34" charset="0"/>
              </a:rPr>
              <a:t> mes</a:t>
            </a:r>
            <a:r>
              <a:rPr lang="ca-ES" sz="950" dirty="0">
                <a:latin typeface="Lato" panose="020F0502020204030203" pitchFamily="34" charset="0"/>
              </a:rPr>
              <a:t>. </a:t>
            </a:r>
          </a:p>
        </p:txBody>
      </p:sp>
      <p:sp>
        <p:nvSpPr>
          <p:cNvPr id="11" name="Rectángulo 10">
            <a:extLst>
              <a:ext uri="{FF2B5EF4-FFF2-40B4-BE49-F238E27FC236}">
                <a16:creationId xmlns:a16="http://schemas.microsoft.com/office/drawing/2014/main" xmlns="" id="{FB6416ED-6A79-4DBC-9A60-A9241FE4123C}"/>
              </a:ext>
            </a:extLst>
          </p:cNvPr>
          <p:cNvSpPr/>
          <p:nvPr/>
        </p:nvSpPr>
        <p:spPr>
          <a:xfrm>
            <a:off x="1125677" y="4164526"/>
            <a:ext cx="6096000" cy="553998"/>
          </a:xfrm>
          <a:prstGeom prst="rect">
            <a:avLst/>
          </a:prstGeom>
        </p:spPr>
        <p:txBody>
          <a:bodyPr>
            <a:spAutoFit/>
          </a:bodyPr>
          <a:lstStyle/>
          <a:p>
            <a:r>
              <a:rPr lang="ca-ES" sz="1000" b="1" u="sng" dirty="0">
                <a:latin typeface="Lato" panose="020F0502020204030203" pitchFamily="34" charset="0"/>
              </a:rPr>
              <a:t>INTOLERÀNCIES, AL·LÈRGIES I MENÚS DIETA</a:t>
            </a:r>
            <a:endParaRPr lang="ca-ES" sz="1000" dirty="0">
              <a:latin typeface="Lato" panose="020F0502020204030203" pitchFamily="34" charset="0"/>
            </a:endParaRPr>
          </a:p>
          <a:p>
            <a:r>
              <a:rPr lang="ca-ES" sz="1000" dirty="0">
                <a:latin typeface="Lato" panose="020F0502020204030203" pitchFamily="34" charset="0"/>
              </a:rPr>
              <a:t> </a:t>
            </a:r>
          </a:p>
          <a:p>
            <a:endParaRPr lang="ca-ES" sz="1000" dirty="0">
              <a:latin typeface="Lato" panose="020F0502020204030203" pitchFamily="34" charset="0"/>
            </a:endParaRPr>
          </a:p>
        </p:txBody>
      </p:sp>
      <p:sp>
        <p:nvSpPr>
          <p:cNvPr id="12" name="Rectángulo 11">
            <a:extLst>
              <a:ext uri="{FF2B5EF4-FFF2-40B4-BE49-F238E27FC236}">
                <a16:creationId xmlns:a16="http://schemas.microsoft.com/office/drawing/2014/main" xmlns="" id="{9A2382C5-432B-4C37-8C6D-0DE61536AD91}"/>
              </a:ext>
            </a:extLst>
          </p:cNvPr>
          <p:cNvSpPr/>
          <p:nvPr/>
        </p:nvSpPr>
        <p:spPr>
          <a:xfrm>
            <a:off x="1134065" y="4480306"/>
            <a:ext cx="9657759" cy="969496"/>
          </a:xfrm>
          <a:prstGeom prst="rect">
            <a:avLst/>
          </a:prstGeom>
        </p:spPr>
        <p:txBody>
          <a:bodyPr wrap="square">
            <a:spAutoFit/>
          </a:bodyPr>
          <a:lstStyle/>
          <a:p>
            <a:pPr marL="171450" lvl="0" indent="-171450">
              <a:lnSpc>
                <a:spcPct val="150000"/>
              </a:lnSpc>
              <a:buFont typeface="Arial" panose="020B0604020202020204" pitchFamily="34" charset="0"/>
              <a:buChar char="•"/>
            </a:pPr>
            <a:r>
              <a:rPr lang="ca-ES" sz="950" dirty="0">
                <a:latin typeface="Lato" panose="020F0502020204030203" pitchFamily="34" charset="0"/>
              </a:rPr>
              <a:t>En cas d’ al·lèrgies o intoleràncies, és imprescindible que els pares / tutors lliurin a SANED el corresponent certificat mèdic. Només caldrà renovar aquesta certificació en cas de modificacions. </a:t>
            </a:r>
          </a:p>
          <a:p>
            <a:pPr marL="171450" lvl="0" indent="-171450">
              <a:lnSpc>
                <a:spcPct val="150000"/>
              </a:lnSpc>
              <a:buFont typeface="Arial" panose="020B0604020202020204" pitchFamily="34" charset="0"/>
              <a:buChar char="•"/>
            </a:pPr>
            <a:r>
              <a:rPr lang="ca-ES" sz="950" dirty="0">
                <a:latin typeface="Lato" panose="020F0502020204030203" pitchFamily="34" charset="0"/>
              </a:rPr>
              <a:t>En cas de necessitar menú de dieta, caldrà indicar-ho fins les </a:t>
            </a:r>
            <a:r>
              <a:rPr lang="ca-ES" sz="950" dirty="0" smtClean="0">
                <a:latin typeface="Lato" panose="020F0502020204030203" pitchFamily="34" charset="0"/>
              </a:rPr>
              <a:t> 9:30h </a:t>
            </a:r>
            <a:r>
              <a:rPr lang="ca-ES" sz="950" dirty="0">
                <a:latin typeface="Lato" panose="020F0502020204030203" pitchFamily="34" charset="0"/>
              </a:rPr>
              <a:t>en el nostre portal: iara.saned.net/</a:t>
            </a:r>
            <a:r>
              <a:rPr lang="ca-ES" sz="950" dirty="0" err="1">
                <a:latin typeface="Lato" panose="020F0502020204030203" pitchFamily="34" charset="0"/>
              </a:rPr>
              <a:t>padres</a:t>
            </a:r>
            <a:r>
              <a:rPr lang="ca-ES" sz="950" dirty="0">
                <a:latin typeface="Lato" panose="020F0502020204030203" pitchFamily="34" charset="0"/>
              </a:rPr>
              <a:t>, o bé a la coordinació del servei de menjador, sempre abans de les 09:30h del matí (678.425.786.).</a:t>
            </a:r>
          </a:p>
          <a:p>
            <a:pPr marL="171450" lvl="0" indent="-171450">
              <a:lnSpc>
                <a:spcPct val="150000"/>
              </a:lnSpc>
              <a:buFont typeface="Arial" panose="020B0604020202020204" pitchFamily="34" charset="0"/>
              <a:buChar char="•"/>
            </a:pPr>
            <a:r>
              <a:rPr lang="ca-ES" sz="950" dirty="0">
                <a:latin typeface="Lato" panose="020F0502020204030203" pitchFamily="34" charset="0"/>
              </a:rPr>
              <a:t>La composició dels menús de règim dependrà del menú d’aquella jornada i/o dels dies que l’alumne hagi de fer dieta.</a:t>
            </a:r>
          </a:p>
        </p:txBody>
      </p:sp>
      <p:sp>
        <p:nvSpPr>
          <p:cNvPr id="15" name="TextBox 1">
            <a:extLst>
              <a:ext uri="{FF2B5EF4-FFF2-40B4-BE49-F238E27FC236}">
                <a16:creationId xmlns:a16="http://schemas.microsoft.com/office/drawing/2014/main" xmlns="" id="{922654A3-F0C7-4465-9119-118796217ABE}"/>
              </a:ext>
            </a:extLst>
          </p:cNvPr>
          <p:cNvSpPr txBox="1"/>
          <p:nvPr/>
        </p:nvSpPr>
        <p:spPr>
          <a:xfrm>
            <a:off x="1164886" y="819207"/>
            <a:ext cx="9851880" cy="276999"/>
          </a:xfrm>
          <a:prstGeom prst="rect">
            <a:avLst/>
          </a:prstGeom>
          <a:noFill/>
        </p:spPr>
        <p:txBody>
          <a:bodyPr wrap="square" rtlCol="0">
            <a:spAutoFit/>
          </a:bodyPr>
          <a:lstStyle/>
          <a:p>
            <a:pPr algn="ctr"/>
            <a:r>
              <a:rPr lang="ca-ES" b="1" spc="300" baseline="30000" dirty="0">
                <a:solidFill>
                  <a:schemeClr val="bg2">
                    <a:lumMod val="90000"/>
                  </a:schemeClr>
                </a:solidFill>
                <a:latin typeface="Lato Black" panose="020F0502020204030203" pitchFamily="34" charset="77"/>
                <a:ea typeface="Futura Medium" charset="0"/>
                <a:cs typeface="Futura Medium" charset="0"/>
              </a:rPr>
              <a:t>5.2. OBJECTIUS </a:t>
            </a:r>
            <a:r>
              <a:rPr lang="ca-ES" b="1" spc="300" baseline="30000" dirty="0">
                <a:solidFill>
                  <a:schemeClr val="bg1">
                    <a:lumMod val="85000"/>
                  </a:schemeClr>
                </a:solidFill>
                <a:latin typeface="Lato Black" panose="020F0502020204030203" pitchFamily="34" charset="77"/>
                <a:ea typeface="Futura Medium" charset="0"/>
                <a:cs typeface="Futura Medium" charset="0"/>
              </a:rPr>
              <a:t>I </a:t>
            </a:r>
            <a:r>
              <a:rPr lang="ca-ES" b="1" spc="300" baseline="30000" dirty="0">
                <a:solidFill>
                  <a:srgbClr val="197363"/>
                </a:solidFill>
                <a:latin typeface="Lato Black" panose="020F0502020204030203" pitchFamily="34" charset="77"/>
                <a:ea typeface="Futura Medium" charset="0"/>
                <a:cs typeface="Futura Medium" charset="0"/>
              </a:rPr>
              <a:t>NORMATIVES</a:t>
            </a:r>
            <a:endParaRPr lang="ca-ES" spc="300" baseline="30000" dirty="0">
              <a:solidFill>
                <a:srgbClr val="197363"/>
              </a:solidFill>
              <a:latin typeface="Lato" panose="020F0502020204030203" pitchFamily="34" charset="77"/>
              <a:ea typeface="Futura Medium" charset="0"/>
              <a:cs typeface="Futura Medium" charset="0"/>
            </a:endParaRPr>
          </a:p>
        </p:txBody>
      </p:sp>
    </p:spTree>
    <p:extLst>
      <p:ext uri="{BB962C8B-B14F-4D97-AF65-F5344CB8AC3E}">
        <p14:creationId xmlns:p14="http://schemas.microsoft.com/office/powerpoint/2010/main" val="32814102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
            <a:extLst>
              <a:ext uri="{FF2B5EF4-FFF2-40B4-BE49-F238E27FC236}">
                <a16:creationId xmlns:a16="http://schemas.microsoft.com/office/drawing/2014/main" xmlns="" id="{953ABFE0-9778-E04C-AAEA-2064E028DD37}"/>
              </a:ext>
            </a:extLst>
          </p:cNvPr>
          <p:cNvSpPr txBox="1"/>
          <p:nvPr/>
        </p:nvSpPr>
        <p:spPr>
          <a:xfrm>
            <a:off x="2240942" y="3429000"/>
            <a:ext cx="7259204" cy="584775"/>
          </a:xfrm>
          <a:prstGeom prst="rect">
            <a:avLst/>
          </a:prstGeom>
          <a:noFill/>
        </p:spPr>
        <p:txBody>
          <a:bodyPr wrap="square" rtlCol="0">
            <a:spAutoFit/>
          </a:bodyPr>
          <a:lstStyle/>
          <a:p>
            <a:pPr algn="ctr"/>
            <a:r>
              <a:rPr lang="es-ES" sz="4800" b="1" spc="300" baseline="30000" dirty="0">
                <a:solidFill>
                  <a:srgbClr val="197363"/>
                </a:solidFill>
                <a:latin typeface="Lato Black" panose="020F0502020204030203" pitchFamily="34" charset="77"/>
                <a:ea typeface="Futura Medium" charset="0"/>
                <a:cs typeface="Futura Medium" charset="0"/>
              </a:rPr>
              <a:t>5. APÈNDIX</a:t>
            </a:r>
            <a:endParaRPr lang="es-ES" sz="4800" spc="300" baseline="30000" dirty="0">
              <a:solidFill>
                <a:srgbClr val="197363"/>
              </a:solidFill>
              <a:latin typeface="Lato" panose="020F0502020204030203" pitchFamily="34" charset="77"/>
              <a:ea typeface="Futura Medium" charset="0"/>
              <a:cs typeface="Futura Medium" charset="0"/>
            </a:endParaRPr>
          </a:p>
        </p:txBody>
      </p:sp>
      <p:pic>
        <p:nvPicPr>
          <p:cNvPr id="11" name="Imagen 10">
            <a:extLst>
              <a:ext uri="{FF2B5EF4-FFF2-40B4-BE49-F238E27FC236}">
                <a16:creationId xmlns:a16="http://schemas.microsoft.com/office/drawing/2014/main" xmlns="" id="{B8571E2C-B3FD-4DFB-93E3-9D419D923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12855"/>
            <a:ext cx="1402038" cy="1882548"/>
          </a:xfrm>
          <a:prstGeom prst="rect">
            <a:avLst/>
          </a:prstGeom>
        </p:spPr>
      </p:pic>
      <p:pic>
        <p:nvPicPr>
          <p:cNvPr id="17" name="Imagen 16">
            <a:extLst>
              <a:ext uri="{FF2B5EF4-FFF2-40B4-BE49-F238E27FC236}">
                <a16:creationId xmlns:a16="http://schemas.microsoft.com/office/drawing/2014/main" xmlns="" id="{15D1385F-7261-4DC7-8604-302E3D138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410337" y="74511"/>
            <a:ext cx="1771938" cy="2623026"/>
          </a:xfrm>
          <a:prstGeom prst="rect">
            <a:avLst/>
          </a:prstGeom>
        </p:spPr>
      </p:pic>
      <p:pic>
        <p:nvPicPr>
          <p:cNvPr id="7" name="Imagen 6">
            <a:extLst>
              <a:ext uri="{FF2B5EF4-FFF2-40B4-BE49-F238E27FC236}">
                <a16:creationId xmlns:a16="http://schemas.microsoft.com/office/drawing/2014/main" xmlns="" id="{89500792-917B-46F1-BFD6-264DB26257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4303" y="2418104"/>
            <a:ext cx="792482" cy="899162"/>
          </a:xfrm>
          <a:prstGeom prst="rect">
            <a:avLst/>
          </a:prstGeom>
        </p:spPr>
      </p:pic>
      <p:pic>
        <p:nvPicPr>
          <p:cNvPr id="10" name="Imagen 9">
            <a:extLst>
              <a:ext uri="{FF2B5EF4-FFF2-40B4-BE49-F238E27FC236}">
                <a16:creationId xmlns:a16="http://schemas.microsoft.com/office/drawing/2014/main" xmlns="" id="{652644D5-0B2E-4A34-8015-237CA98FBF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0191" y="6060836"/>
            <a:ext cx="494718" cy="561315"/>
          </a:xfrm>
          <a:prstGeom prst="rect">
            <a:avLst/>
          </a:prstGeom>
        </p:spPr>
      </p:pic>
      <p:sp>
        <p:nvSpPr>
          <p:cNvPr id="19" name="Rectángulo 18">
            <a:extLst>
              <a:ext uri="{FF2B5EF4-FFF2-40B4-BE49-F238E27FC236}">
                <a16:creationId xmlns:a16="http://schemas.microsoft.com/office/drawing/2014/main" xmlns="" id="{58900964-D157-4CC5-A2ED-B02901BEE6FD}"/>
              </a:ext>
            </a:extLst>
          </p:cNvPr>
          <p:cNvSpPr/>
          <p:nvPr/>
        </p:nvSpPr>
        <p:spPr>
          <a:xfrm>
            <a:off x="2075932" y="4125509"/>
            <a:ext cx="7872355" cy="1015663"/>
          </a:xfrm>
          <a:prstGeom prst="rect">
            <a:avLst/>
          </a:prstGeom>
        </p:spPr>
        <p:txBody>
          <a:bodyPr wrap="square">
            <a:spAutoFit/>
          </a:bodyPr>
          <a:lstStyle/>
          <a:p>
            <a:pPr algn="ctr"/>
            <a:r>
              <a:rPr lang="es-ES" sz="1600" dirty="0">
                <a:solidFill>
                  <a:srgbClr val="197363"/>
                </a:solidFill>
                <a:latin typeface="Lato-Bold"/>
              </a:rPr>
              <a:t> </a:t>
            </a:r>
          </a:p>
          <a:p>
            <a:pPr algn="ctr"/>
            <a:endParaRPr lang="es-ES" sz="4400" dirty="0">
              <a:solidFill>
                <a:srgbClr val="197363"/>
              </a:solidFill>
            </a:endParaRPr>
          </a:p>
        </p:txBody>
      </p:sp>
      <p:sp>
        <p:nvSpPr>
          <p:cNvPr id="20" name="CuadroTexto 19">
            <a:extLst>
              <a:ext uri="{FF2B5EF4-FFF2-40B4-BE49-F238E27FC236}">
                <a16:creationId xmlns:a16="http://schemas.microsoft.com/office/drawing/2014/main" xmlns="" id="{0573E6B9-48FC-408D-AC85-EEB6D3A23DDC}"/>
              </a:ext>
            </a:extLst>
          </p:cNvPr>
          <p:cNvSpPr txBox="1"/>
          <p:nvPr/>
        </p:nvSpPr>
        <p:spPr>
          <a:xfrm>
            <a:off x="3455843" y="3665640"/>
            <a:ext cx="4859022" cy="369332"/>
          </a:xfrm>
          <a:prstGeom prst="rect">
            <a:avLst/>
          </a:prstGeom>
          <a:noFill/>
        </p:spPr>
        <p:txBody>
          <a:bodyPr wrap="none" rtlCol="0">
            <a:spAutoFit/>
          </a:bodyPr>
          <a:lstStyle/>
          <a:p>
            <a:r>
              <a:rPr lang="es-ES" dirty="0">
                <a:solidFill>
                  <a:schemeClr val="tx1">
                    <a:lumMod val="65000"/>
                    <a:lumOff val="35000"/>
                  </a:schemeClr>
                </a:solidFill>
              </a:rPr>
              <a:t>………………….………………………………………………………….</a:t>
            </a:r>
          </a:p>
        </p:txBody>
      </p:sp>
      <p:sp>
        <p:nvSpPr>
          <p:cNvPr id="9" name="TextBox 2">
            <a:extLst>
              <a:ext uri="{FF2B5EF4-FFF2-40B4-BE49-F238E27FC236}">
                <a16:creationId xmlns:a16="http://schemas.microsoft.com/office/drawing/2014/main" xmlns="" id="{973348E1-ECE5-41EC-863C-940CC43D3B49}"/>
              </a:ext>
            </a:extLst>
          </p:cNvPr>
          <p:cNvSpPr txBox="1"/>
          <p:nvPr/>
        </p:nvSpPr>
        <p:spPr>
          <a:xfrm>
            <a:off x="944605" y="4161648"/>
            <a:ext cx="9851878" cy="1140762"/>
          </a:xfrm>
          <a:prstGeom prst="rect">
            <a:avLst/>
          </a:prstGeom>
          <a:noFill/>
        </p:spPr>
        <p:txBody>
          <a:bodyPr wrap="square" rtlCol="0">
            <a:spAutoFit/>
          </a:bodyPr>
          <a:lstStyle/>
          <a:p>
            <a:pPr algn="ctr">
              <a:lnSpc>
                <a:spcPct val="200000"/>
              </a:lnSpc>
            </a:pPr>
            <a:r>
              <a:rPr lang="en-US" b="1" spc="300" baseline="30000" dirty="0">
                <a:solidFill>
                  <a:schemeClr val="bg2">
                    <a:lumMod val="90000"/>
                  </a:schemeClr>
                </a:solidFill>
                <a:latin typeface="Lato" panose="020F0502020204030203" pitchFamily="34" charset="77"/>
                <a:ea typeface="Futura Medium" charset="0"/>
                <a:cs typeface="Futura Medium" charset="0"/>
              </a:rPr>
              <a:t>5.1. ORGANITZACIÓ</a:t>
            </a:r>
          </a:p>
          <a:p>
            <a:pPr algn="ctr">
              <a:lnSpc>
                <a:spcPct val="200000"/>
              </a:lnSpc>
            </a:pPr>
            <a:r>
              <a:rPr lang="en-US" b="1" spc="300" baseline="30000" dirty="0">
                <a:solidFill>
                  <a:schemeClr val="bg2">
                    <a:lumMod val="90000"/>
                  </a:schemeClr>
                </a:solidFill>
                <a:latin typeface="Lato" panose="020F0502020204030203" pitchFamily="34" charset="77"/>
                <a:ea typeface="Futura Medium" charset="0"/>
                <a:cs typeface="Futura Medium" charset="0"/>
              </a:rPr>
              <a:t>5.2. OBJECTIUS I NORMATIVES</a:t>
            </a:r>
          </a:p>
          <a:p>
            <a:pPr algn="ctr">
              <a:lnSpc>
                <a:spcPct val="200000"/>
              </a:lnSpc>
            </a:pPr>
            <a:r>
              <a:rPr lang="en-US" b="1" spc="300" baseline="30000" dirty="0">
                <a:solidFill>
                  <a:srgbClr val="197363"/>
                </a:solidFill>
                <a:latin typeface="Lato" panose="020F0502020204030203" pitchFamily="34" charset="77"/>
                <a:ea typeface="Futura Medium" charset="0"/>
                <a:cs typeface="Futura Medium" charset="0"/>
              </a:rPr>
              <a:t>5.3. ALTRES (PLA DE PLUJA, JORNADA INTENSIVA I PLA D’EVACUACIÓ)</a:t>
            </a:r>
          </a:p>
        </p:txBody>
      </p:sp>
    </p:spTree>
    <p:extLst>
      <p:ext uri="{BB962C8B-B14F-4D97-AF65-F5344CB8AC3E}">
        <p14:creationId xmlns:p14="http://schemas.microsoft.com/office/powerpoint/2010/main" val="34063656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p:nvPr/>
        </p:nvSpPr>
        <p:spPr>
          <a:xfrm>
            <a:off x="5580120" y="535259"/>
            <a:ext cx="6100764" cy="379591"/>
          </a:xfrm>
          <a:prstGeom prst="rect">
            <a:avLst/>
          </a:prstGeom>
          <a:noFill/>
        </p:spPr>
        <p:txBody>
          <a:bodyPr wrap="square" rtlCol="0">
            <a:spAutoFit/>
          </a:bodyPr>
          <a:lstStyle/>
          <a:p>
            <a:r>
              <a:rPr lang="ca-ES" sz="2800" baseline="30000" dirty="0">
                <a:solidFill>
                  <a:schemeClr val="bg1"/>
                </a:solidFill>
                <a:latin typeface="Futura Medium" charset="0"/>
                <a:ea typeface="Futura Medium" charset="0"/>
                <a:cs typeface="Futura Medium" charset="0"/>
              </a:rPr>
              <a:t>CASO CLÍNICO I XXXXX </a:t>
            </a:r>
            <a:r>
              <a:rPr lang="ca-ES" sz="2800" baseline="30000" dirty="0" err="1">
                <a:solidFill>
                  <a:schemeClr val="bg1"/>
                </a:solidFill>
                <a:latin typeface="Futura Medium" charset="0"/>
                <a:ea typeface="Futura Medium" charset="0"/>
                <a:cs typeface="Futura Medium" charset="0"/>
              </a:rPr>
              <a:t>XXXXX</a:t>
            </a:r>
            <a:r>
              <a:rPr lang="ca-ES" sz="2800" baseline="30000" dirty="0">
                <a:solidFill>
                  <a:schemeClr val="bg1"/>
                </a:solidFill>
                <a:latin typeface="Futura Medium" charset="0"/>
                <a:ea typeface="Futura Medium" charset="0"/>
                <a:cs typeface="Futura Medium" charset="0"/>
              </a:rPr>
              <a:t> XX XXXXXX</a:t>
            </a:r>
          </a:p>
        </p:txBody>
      </p:sp>
      <p:sp>
        <p:nvSpPr>
          <p:cNvPr id="7" name="TextBox 1">
            <a:extLst>
              <a:ext uri="{FF2B5EF4-FFF2-40B4-BE49-F238E27FC236}">
                <a16:creationId xmlns:a16="http://schemas.microsoft.com/office/drawing/2014/main" xmlns="" id="{FC6A6ABB-F714-46F3-9761-EDD8B7046687}"/>
              </a:ext>
            </a:extLst>
          </p:cNvPr>
          <p:cNvSpPr txBox="1"/>
          <p:nvPr/>
        </p:nvSpPr>
        <p:spPr>
          <a:xfrm>
            <a:off x="1164886" y="541803"/>
            <a:ext cx="9851880" cy="256480"/>
          </a:xfrm>
          <a:prstGeom prst="rect">
            <a:avLst/>
          </a:prstGeom>
          <a:noFill/>
        </p:spPr>
        <p:txBody>
          <a:bodyPr wrap="square" rtlCol="0">
            <a:spAutoFit/>
          </a:bodyPr>
          <a:lstStyle/>
          <a:p>
            <a:pPr algn="ctr"/>
            <a:r>
              <a:rPr lang="ca-ES" sz="1600" spc="300" baseline="30000" dirty="0">
                <a:latin typeface="Lato" panose="020F0502020204030203" pitchFamily="34" charset="77"/>
                <a:ea typeface="Futura Medium" charset="0"/>
                <a:cs typeface="Futura Medium" charset="0"/>
              </a:rPr>
              <a:t>PLA DE TREBALL ESCOLA </a:t>
            </a:r>
            <a:r>
              <a:rPr lang="es-ES" sz="1600" spc="300" baseline="30000" dirty="0">
                <a:latin typeface="Lato" panose="020F0502020204030203" pitchFamily="34" charset="77"/>
                <a:ea typeface="Futura Medium" charset="0"/>
                <a:cs typeface="Futura Medium" charset="0"/>
              </a:rPr>
              <a:t>MAS MARIA</a:t>
            </a:r>
            <a:endParaRPr lang="ca-ES" sz="1600" spc="300" baseline="30000" dirty="0">
              <a:latin typeface="Lato" panose="020F0502020204030203" pitchFamily="34" charset="77"/>
              <a:ea typeface="Futura Medium" charset="0"/>
              <a:cs typeface="Futura Medium" charset="0"/>
            </a:endParaRPr>
          </a:p>
        </p:txBody>
      </p:sp>
      <p:sp>
        <p:nvSpPr>
          <p:cNvPr id="2" name="Rectangle 2">
            <a:extLst>
              <a:ext uri="{FF2B5EF4-FFF2-40B4-BE49-F238E27FC236}">
                <a16:creationId xmlns:a16="http://schemas.microsoft.com/office/drawing/2014/main" xmlns="" id="{3C5CC604-50CB-4B8F-B7D1-D773DB24D6E6}"/>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a-ES" dirty="0"/>
          </a:p>
        </p:txBody>
      </p:sp>
      <p:sp>
        <p:nvSpPr>
          <p:cNvPr id="8" name="TextBox 2">
            <a:extLst>
              <a:ext uri="{FF2B5EF4-FFF2-40B4-BE49-F238E27FC236}">
                <a16:creationId xmlns:a16="http://schemas.microsoft.com/office/drawing/2014/main" xmlns="" id="{D228295D-4508-4D2C-B7CA-BB822A103418}"/>
              </a:ext>
            </a:extLst>
          </p:cNvPr>
          <p:cNvSpPr txBox="1"/>
          <p:nvPr/>
        </p:nvSpPr>
        <p:spPr>
          <a:xfrm>
            <a:off x="1134066" y="2269140"/>
            <a:ext cx="9851878" cy="800219"/>
          </a:xfrm>
          <a:prstGeom prst="rect">
            <a:avLst/>
          </a:prstGeom>
          <a:noFill/>
        </p:spPr>
        <p:txBody>
          <a:bodyPr wrap="square" rtlCol="0">
            <a:spAutoFit/>
          </a:bodyPr>
          <a:lstStyle/>
          <a:p>
            <a:pPr lvl="0"/>
            <a:r>
              <a:rPr lang="ca-ES" sz="1400" b="1" i="1" spc="300" baseline="30000" dirty="0">
                <a:solidFill>
                  <a:srgbClr val="008376"/>
                </a:solidFill>
                <a:latin typeface="Lato" panose="020F0502020204030203" pitchFamily="34" charset="77"/>
                <a:ea typeface="Futura Medium" charset="0"/>
                <a:cs typeface="Futura Medium" charset="0"/>
              </a:rPr>
              <a:t>PLA DE PLUJA</a:t>
            </a:r>
          </a:p>
          <a:p>
            <a:pPr lvl="0"/>
            <a:endParaRPr lang="ca-ES" sz="1400" b="1" i="1" spc="300" baseline="30000" dirty="0">
              <a:solidFill>
                <a:srgbClr val="008376"/>
              </a:solidFill>
              <a:latin typeface="Lato" panose="020F0502020204030203" pitchFamily="34" charset="77"/>
            </a:endParaRPr>
          </a:p>
          <a:p>
            <a:pPr lvl="0"/>
            <a:endParaRPr lang="ca-ES" dirty="0"/>
          </a:p>
          <a:p>
            <a:endParaRPr lang="ca-ES" sz="1400" b="1" i="1" spc="300" baseline="30000" dirty="0">
              <a:solidFill>
                <a:srgbClr val="008376"/>
              </a:solidFill>
              <a:latin typeface="Lato" panose="020F0502020204030203" pitchFamily="34" charset="77"/>
              <a:ea typeface="Futura Medium" charset="0"/>
              <a:cs typeface="Futura Medium" charset="0"/>
            </a:endParaRPr>
          </a:p>
        </p:txBody>
      </p:sp>
      <p:sp>
        <p:nvSpPr>
          <p:cNvPr id="4" name="Rectángulo 3">
            <a:extLst>
              <a:ext uri="{FF2B5EF4-FFF2-40B4-BE49-F238E27FC236}">
                <a16:creationId xmlns:a16="http://schemas.microsoft.com/office/drawing/2014/main" xmlns="" id="{C6F9FF15-37F9-465D-9BD0-083C72F0D1AF}"/>
              </a:ext>
            </a:extLst>
          </p:cNvPr>
          <p:cNvSpPr/>
          <p:nvPr/>
        </p:nvSpPr>
        <p:spPr>
          <a:xfrm>
            <a:off x="1125677" y="2535751"/>
            <a:ext cx="6096000" cy="553998"/>
          </a:xfrm>
          <a:prstGeom prst="rect">
            <a:avLst/>
          </a:prstGeom>
        </p:spPr>
        <p:txBody>
          <a:bodyPr>
            <a:spAutoFit/>
          </a:bodyPr>
          <a:lstStyle/>
          <a:p>
            <a:r>
              <a:rPr lang="ca-ES" sz="1000" b="1" u="sng" dirty="0">
                <a:latin typeface="Lato" panose="020F0502020204030203" pitchFamily="34" charset="0"/>
              </a:rPr>
              <a:t>Educació infantil (P3, P4, P5)</a:t>
            </a:r>
            <a:endParaRPr lang="ca-ES" sz="1000" dirty="0">
              <a:latin typeface="Lato" panose="020F0502020204030203" pitchFamily="34" charset="0"/>
            </a:endParaRPr>
          </a:p>
          <a:p>
            <a:r>
              <a:rPr lang="ca-ES" sz="1000" dirty="0">
                <a:latin typeface="Lato" panose="020F0502020204030203" pitchFamily="34" charset="0"/>
              </a:rPr>
              <a:t> </a:t>
            </a:r>
          </a:p>
          <a:p>
            <a:endParaRPr lang="ca-ES" sz="1000" dirty="0">
              <a:latin typeface="Lato" panose="020F0502020204030203" pitchFamily="34" charset="0"/>
            </a:endParaRPr>
          </a:p>
        </p:txBody>
      </p:sp>
      <p:sp>
        <p:nvSpPr>
          <p:cNvPr id="14" name="Rectángulo 13">
            <a:extLst>
              <a:ext uri="{FF2B5EF4-FFF2-40B4-BE49-F238E27FC236}">
                <a16:creationId xmlns:a16="http://schemas.microsoft.com/office/drawing/2014/main" xmlns="" id="{A15C4C15-4011-43E3-8C22-A49FC78DE711}"/>
              </a:ext>
            </a:extLst>
          </p:cNvPr>
          <p:cNvSpPr/>
          <p:nvPr/>
        </p:nvSpPr>
        <p:spPr>
          <a:xfrm>
            <a:off x="1134065" y="2842006"/>
            <a:ext cx="9932257" cy="750205"/>
          </a:xfrm>
          <a:prstGeom prst="rect">
            <a:avLst/>
          </a:prstGeom>
        </p:spPr>
        <p:txBody>
          <a:bodyPr wrap="square">
            <a:spAutoFit/>
          </a:bodyPr>
          <a:lstStyle/>
          <a:p>
            <a:pPr marL="171450" lvl="0" indent="-171450">
              <a:lnSpc>
                <a:spcPct val="150000"/>
              </a:lnSpc>
              <a:buFont typeface="Arial" panose="020B0604020202020204" pitchFamily="34" charset="0"/>
              <a:buChar char="•"/>
            </a:pPr>
            <a:r>
              <a:rPr lang="ca-ES" sz="950" dirty="0">
                <a:latin typeface="Lato" panose="020F0502020204030203" pitchFamily="34" charset="0"/>
              </a:rPr>
              <a:t>Els infants de P3 desprès de </a:t>
            </a:r>
            <a:r>
              <a:rPr lang="ca-ES" sz="950" dirty="0" smtClean="0">
                <a:latin typeface="Lato" panose="020F0502020204030203" pitchFamily="34" charset="0"/>
              </a:rPr>
              <a:t>dinar, fan la migdiada  o descans</a:t>
            </a:r>
            <a:endParaRPr lang="ca-ES" sz="950" dirty="0">
              <a:latin typeface="Lato" panose="020F0502020204030203" pitchFamily="34" charset="0"/>
            </a:endParaRPr>
          </a:p>
          <a:p>
            <a:pPr marL="171450" lvl="0" indent="-171450">
              <a:lnSpc>
                <a:spcPct val="150000"/>
              </a:lnSpc>
              <a:buFont typeface="Arial" panose="020B0604020202020204" pitchFamily="34" charset="0"/>
              <a:buChar char="•"/>
            </a:pPr>
            <a:r>
              <a:rPr lang="ca-ES" sz="950" dirty="0">
                <a:latin typeface="Lato" panose="020F0502020204030203" pitchFamily="34" charset="0"/>
              </a:rPr>
              <a:t>Els de P4 </a:t>
            </a:r>
            <a:r>
              <a:rPr lang="ca-ES" sz="950" dirty="0" smtClean="0">
                <a:latin typeface="Lato" panose="020F0502020204030203" pitchFamily="34" charset="0"/>
              </a:rPr>
              <a:t>i P5 </a:t>
            </a:r>
            <a:r>
              <a:rPr lang="ca-ES" sz="950" dirty="0">
                <a:latin typeface="Lato" panose="020F0502020204030203" pitchFamily="34" charset="0"/>
              </a:rPr>
              <a:t>en cas de pluja  </a:t>
            </a:r>
            <a:r>
              <a:rPr lang="ca-ES" sz="950" dirty="0" smtClean="0">
                <a:latin typeface="Lato" panose="020F0502020204030203" pitchFamily="34" charset="0"/>
              </a:rPr>
              <a:t>es queden a l’aula o bé a l'extensió d’aula , faran una </a:t>
            </a:r>
            <a:r>
              <a:rPr lang="ca-ES" sz="950" dirty="0">
                <a:latin typeface="Lato" panose="020F0502020204030203" pitchFamily="34" charset="0"/>
              </a:rPr>
              <a:t>activitat dirigida relaxada, fer jocs de falda, o de taula, i en cas </a:t>
            </a:r>
            <a:r>
              <a:rPr lang="ca-ES" sz="950" dirty="0" smtClean="0">
                <a:latin typeface="Lato" panose="020F0502020204030203" pitchFamily="34" charset="0"/>
              </a:rPr>
              <a:t> excepcional</a:t>
            </a:r>
            <a:r>
              <a:rPr lang="ca-ES" sz="950" dirty="0">
                <a:latin typeface="Lato" panose="020F0502020204030203" pitchFamily="34" charset="0"/>
              </a:rPr>
              <a:t>, veure una pel·lícula. A les 14.45h es recollirà per deixar </a:t>
            </a:r>
            <a:r>
              <a:rPr lang="ca-ES" sz="950" dirty="0" smtClean="0">
                <a:latin typeface="Lato" panose="020F0502020204030203" pitchFamily="34" charset="0"/>
              </a:rPr>
              <a:t>–ho tot </a:t>
            </a:r>
            <a:r>
              <a:rPr lang="ca-ES" sz="950" dirty="0">
                <a:latin typeface="Lato" panose="020F0502020204030203" pitchFamily="34" charset="0"/>
              </a:rPr>
              <a:t>tal i com </a:t>
            </a:r>
            <a:r>
              <a:rPr lang="ca-ES" sz="950" dirty="0" smtClean="0">
                <a:latin typeface="Lato" panose="020F0502020204030203" pitchFamily="34" charset="0"/>
              </a:rPr>
              <a:t>ho han trobat a I ‘espera de l’arribada </a:t>
            </a:r>
            <a:r>
              <a:rPr lang="ca-ES" sz="950" dirty="0">
                <a:latin typeface="Lato" panose="020F0502020204030203" pitchFamily="34" charset="0"/>
              </a:rPr>
              <a:t>dels  </a:t>
            </a:r>
            <a:r>
              <a:rPr lang="ca-ES" sz="950" dirty="0" smtClean="0">
                <a:latin typeface="Lato" panose="020F0502020204030203" pitchFamily="34" charset="0"/>
              </a:rPr>
              <a:t>tutors/es</a:t>
            </a:r>
            <a:endParaRPr lang="ca-ES" sz="950" dirty="0">
              <a:latin typeface="Lato" panose="020F0502020204030203" pitchFamily="34" charset="0"/>
            </a:endParaRPr>
          </a:p>
        </p:txBody>
      </p:sp>
      <p:sp>
        <p:nvSpPr>
          <p:cNvPr id="11" name="Rectángulo 10">
            <a:extLst>
              <a:ext uri="{FF2B5EF4-FFF2-40B4-BE49-F238E27FC236}">
                <a16:creationId xmlns:a16="http://schemas.microsoft.com/office/drawing/2014/main" xmlns="" id="{FB6416ED-6A79-4DBC-9A60-A9241FE4123C}"/>
              </a:ext>
            </a:extLst>
          </p:cNvPr>
          <p:cNvSpPr/>
          <p:nvPr/>
        </p:nvSpPr>
        <p:spPr>
          <a:xfrm>
            <a:off x="1125677" y="3745426"/>
            <a:ext cx="6096000" cy="400110"/>
          </a:xfrm>
          <a:prstGeom prst="rect">
            <a:avLst/>
          </a:prstGeom>
        </p:spPr>
        <p:txBody>
          <a:bodyPr>
            <a:spAutoFit/>
          </a:bodyPr>
          <a:lstStyle/>
          <a:p>
            <a:r>
              <a:rPr lang="ca-ES" sz="1000" b="1" u="sng" dirty="0">
                <a:latin typeface="Lato" panose="020F0502020204030203" pitchFamily="34" charset="0"/>
              </a:rPr>
              <a:t>Educació primària </a:t>
            </a:r>
            <a:endParaRPr lang="ca-ES" sz="1000" dirty="0">
              <a:latin typeface="Lato" panose="020F0502020204030203" pitchFamily="34" charset="0"/>
            </a:endParaRPr>
          </a:p>
          <a:p>
            <a:endParaRPr lang="ca-ES" sz="1000" dirty="0">
              <a:latin typeface="Lato" panose="020F0502020204030203" pitchFamily="34" charset="0"/>
            </a:endParaRPr>
          </a:p>
        </p:txBody>
      </p:sp>
      <p:sp>
        <p:nvSpPr>
          <p:cNvPr id="12" name="Rectángulo 11">
            <a:extLst>
              <a:ext uri="{FF2B5EF4-FFF2-40B4-BE49-F238E27FC236}">
                <a16:creationId xmlns:a16="http://schemas.microsoft.com/office/drawing/2014/main" xmlns="" id="{9A2382C5-432B-4C37-8C6D-0DE61536AD91}"/>
              </a:ext>
            </a:extLst>
          </p:cNvPr>
          <p:cNvSpPr/>
          <p:nvPr/>
        </p:nvSpPr>
        <p:spPr>
          <a:xfrm>
            <a:off x="1134065" y="4061206"/>
            <a:ext cx="9882701" cy="969496"/>
          </a:xfrm>
          <a:prstGeom prst="rect">
            <a:avLst/>
          </a:prstGeom>
        </p:spPr>
        <p:txBody>
          <a:bodyPr wrap="square">
            <a:spAutoFit/>
          </a:bodyPr>
          <a:lstStyle/>
          <a:p>
            <a:pPr marL="171450" lvl="0" indent="-171450">
              <a:lnSpc>
                <a:spcPct val="150000"/>
              </a:lnSpc>
              <a:buFont typeface="Arial" panose="020B0604020202020204" pitchFamily="34" charset="0"/>
              <a:buChar char="•"/>
            </a:pPr>
            <a:r>
              <a:rPr lang="ca-ES" sz="950" dirty="0">
                <a:latin typeface="Lato" panose="020F0502020204030203" pitchFamily="34" charset="0"/>
              </a:rPr>
              <a:t>En el cas que la intensitat de la pluja sigui moderat, els infants es quedaran </a:t>
            </a:r>
            <a:r>
              <a:rPr lang="ca-ES" sz="950" dirty="0" smtClean="0">
                <a:latin typeface="Lato" panose="020F0502020204030203" pitchFamily="34" charset="0"/>
              </a:rPr>
              <a:t>als </a:t>
            </a:r>
            <a:r>
              <a:rPr lang="ca-ES" sz="950" dirty="0">
                <a:latin typeface="Lato" panose="020F0502020204030203" pitchFamily="34" charset="0"/>
              </a:rPr>
              <a:t>porxos  </a:t>
            </a:r>
            <a:r>
              <a:rPr lang="ca-ES" sz="950" dirty="0" smtClean="0">
                <a:latin typeface="Lato" panose="020F0502020204030203" pitchFamily="34" charset="0"/>
              </a:rPr>
              <a:t>i/o gimnàs sota </a:t>
            </a:r>
            <a:r>
              <a:rPr lang="ca-ES" sz="950" dirty="0">
                <a:latin typeface="Lato" panose="020F0502020204030203" pitchFamily="34" charset="0"/>
              </a:rPr>
              <a:t>la </a:t>
            </a:r>
            <a:r>
              <a:rPr lang="ca-ES" sz="950" dirty="0" smtClean="0">
                <a:latin typeface="Lato" panose="020F0502020204030203" pitchFamily="34" charset="0"/>
              </a:rPr>
              <a:t> vigilància </a:t>
            </a:r>
            <a:r>
              <a:rPr lang="ca-ES" sz="950" dirty="0">
                <a:latin typeface="Lato" panose="020F0502020204030203" pitchFamily="34" charset="0"/>
              </a:rPr>
              <a:t>dels monitors</a:t>
            </a:r>
            <a:r>
              <a:rPr lang="ca-ES" sz="950" dirty="0" smtClean="0">
                <a:latin typeface="Lato" panose="020F0502020204030203" pitchFamily="34" charset="0"/>
              </a:rPr>
              <a:t>./es. </a:t>
            </a:r>
            <a:r>
              <a:rPr lang="ca-ES" sz="950" dirty="0">
                <a:latin typeface="Lato" panose="020F0502020204030203" pitchFamily="34" charset="0"/>
              </a:rPr>
              <a:t>En els cas que plogui molt </a:t>
            </a:r>
            <a:r>
              <a:rPr lang="ca-ES" sz="950" dirty="0" smtClean="0">
                <a:latin typeface="Lato" panose="020F0502020204030203" pitchFamily="34" charset="0"/>
              </a:rPr>
              <a:t>, tots </a:t>
            </a:r>
            <a:r>
              <a:rPr lang="ca-ES" sz="950" dirty="0">
                <a:latin typeface="Lato" panose="020F0502020204030203" pitchFamily="34" charset="0"/>
              </a:rPr>
              <a:t>els alumnes </a:t>
            </a:r>
            <a:r>
              <a:rPr lang="ca-ES" sz="950" dirty="0" smtClean="0">
                <a:latin typeface="Lato" panose="020F0502020204030203" pitchFamily="34" charset="0"/>
              </a:rPr>
              <a:t>aniran a les seves aules on es faran activitats </a:t>
            </a:r>
            <a:r>
              <a:rPr lang="ca-ES" sz="950" dirty="0">
                <a:latin typeface="Lato" panose="020F0502020204030203" pitchFamily="34" charset="0"/>
              </a:rPr>
              <a:t>dirigides </a:t>
            </a:r>
            <a:r>
              <a:rPr lang="ca-ES" sz="950" dirty="0" smtClean="0">
                <a:latin typeface="Lato" panose="020F0502020204030203" pitchFamily="34" charset="0"/>
              </a:rPr>
              <a:t>relaxades o </a:t>
            </a:r>
            <a:r>
              <a:rPr lang="ca-ES" sz="950" dirty="0">
                <a:latin typeface="Lato" panose="020F0502020204030203" pitchFamily="34" charset="0"/>
              </a:rPr>
              <a:t>de taula i en cas excepcional, veure una </a:t>
            </a:r>
            <a:r>
              <a:rPr lang="ca-ES" sz="950" dirty="0" smtClean="0">
                <a:latin typeface="Lato" panose="020F0502020204030203" pitchFamily="34" charset="0"/>
              </a:rPr>
              <a:t> pel·lícula</a:t>
            </a:r>
            <a:r>
              <a:rPr lang="ca-ES" sz="950" dirty="0">
                <a:latin typeface="Lato" panose="020F0502020204030203" pitchFamily="34" charset="0"/>
              </a:rPr>
              <a:t>. </a:t>
            </a:r>
            <a:r>
              <a:rPr lang="ca-ES" sz="950" dirty="0" smtClean="0">
                <a:latin typeface="Lato" panose="020F0502020204030203" pitchFamily="34" charset="0"/>
              </a:rPr>
              <a:t>.A </a:t>
            </a:r>
            <a:r>
              <a:rPr lang="ca-ES" sz="950" dirty="0">
                <a:latin typeface="Lato" panose="020F0502020204030203" pitchFamily="34" charset="0"/>
              </a:rPr>
              <a:t>les 14.45h es recollirà per deixar –ho tot </a:t>
            </a:r>
            <a:r>
              <a:rPr lang="ca-ES" sz="950" dirty="0" smtClean="0">
                <a:latin typeface="Lato" panose="020F0502020204030203" pitchFamily="34" charset="0"/>
              </a:rPr>
              <a:t> tal </a:t>
            </a:r>
            <a:r>
              <a:rPr lang="ca-ES" sz="950" dirty="0">
                <a:latin typeface="Lato" panose="020F0502020204030203" pitchFamily="34" charset="0"/>
              </a:rPr>
              <a:t>i com </a:t>
            </a:r>
            <a:r>
              <a:rPr lang="ca-ES" sz="950" dirty="0" smtClean="0">
                <a:latin typeface="Lato" panose="020F0502020204030203" pitchFamily="34" charset="0"/>
              </a:rPr>
              <a:t>ho han trobat a I ‘espera de  </a:t>
            </a:r>
            <a:r>
              <a:rPr lang="ca-ES" sz="950" dirty="0">
                <a:latin typeface="Lato" panose="020F0502020204030203" pitchFamily="34" charset="0"/>
              </a:rPr>
              <a:t>l’arribada dels  </a:t>
            </a:r>
            <a:r>
              <a:rPr lang="ca-ES" sz="950" dirty="0" smtClean="0">
                <a:latin typeface="Lato" panose="020F0502020204030203" pitchFamily="34" charset="0"/>
              </a:rPr>
              <a:t>tutors/es  </a:t>
            </a:r>
            <a:endParaRPr lang="ca-ES" sz="950" dirty="0">
              <a:latin typeface="Lato" panose="020F0502020204030203" pitchFamily="34" charset="0"/>
            </a:endParaRPr>
          </a:p>
          <a:p>
            <a:pPr marL="171450" lvl="0" indent="-171450">
              <a:lnSpc>
                <a:spcPct val="150000"/>
              </a:lnSpc>
              <a:buFont typeface="Arial" panose="020B0604020202020204" pitchFamily="34" charset="0"/>
              <a:buChar char="•"/>
            </a:pPr>
            <a:endParaRPr lang="ca-ES" sz="950" dirty="0">
              <a:latin typeface="Lato" panose="020F0502020204030203" pitchFamily="34" charset="0"/>
            </a:endParaRPr>
          </a:p>
        </p:txBody>
      </p:sp>
      <p:sp>
        <p:nvSpPr>
          <p:cNvPr id="13" name="TextBox 1">
            <a:extLst>
              <a:ext uri="{FF2B5EF4-FFF2-40B4-BE49-F238E27FC236}">
                <a16:creationId xmlns:a16="http://schemas.microsoft.com/office/drawing/2014/main" xmlns="" id="{C45C1729-FA20-4FFE-8701-84B77D9A3566}"/>
              </a:ext>
            </a:extLst>
          </p:cNvPr>
          <p:cNvSpPr txBox="1"/>
          <p:nvPr/>
        </p:nvSpPr>
        <p:spPr>
          <a:xfrm>
            <a:off x="1164886" y="819207"/>
            <a:ext cx="9851880" cy="276999"/>
          </a:xfrm>
          <a:prstGeom prst="rect">
            <a:avLst/>
          </a:prstGeom>
          <a:noFill/>
        </p:spPr>
        <p:txBody>
          <a:bodyPr wrap="square" rtlCol="0">
            <a:spAutoFit/>
          </a:bodyPr>
          <a:lstStyle/>
          <a:p>
            <a:pPr algn="ctr"/>
            <a:r>
              <a:rPr lang="ca-ES" b="1" spc="300" baseline="30000" dirty="0">
                <a:solidFill>
                  <a:srgbClr val="197363"/>
                </a:solidFill>
                <a:latin typeface="Lato Black" panose="020F0502020204030203" pitchFamily="34" charset="77"/>
                <a:ea typeface="Futura Medium" charset="0"/>
                <a:cs typeface="Futura Medium" charset="0"/>
              </a:rPr>
              <a:t>5.3. ALTRES</a:t>
            </a:r>
            <a:endParaRPr lang="ca-ES" b="1" spc="300" baseline="30000" dirty="0">
              <a:solidFill>
                <a:srgbClr val="197363"/>
              </a:solidFill>
              <a:latin typeface="Lato Black" panose="020F0502020204030203" pitchFamily="34" charset="77"/>
            </a:endParaRPr>
          </a:p>
        </p:txBody>
      </p:sp>
      <p:sp>
        <p:nvSpPr>
          <p:cNvPr id="15" name="Rectángulo 14">
            <a:extLst>
              <a:ext uri="{FF2B5EF4-FFF2-40B4-BE49-F238E27FC236}">
                <a16:creationId xmlns:a16="http://schemas.microsoft.com/office/drawing/2014/main" xmlns="" id="{CBC3EE26-DF9C-4335-848A-2943DA1677BC}"/>
              </a:ext>
            </a:extLst>
          </p:cNvPr>
          <p:cNvSpPr/>
          <p:nvPr/>
        </p:nvSpPr>
        <p:spPr>
          <a:xfrm>
            <a:off x="1125677" y="4974151"/>
            <a:ext cx="6096000" cy="246221"/>
          </a:xfrm>
          <a:prstGeom prst="rect">
            <a:avLst/>
          </a:prstGeom>
        </p:spPr>
        <p:txBody>
          <a:bodyPr>
            <a:spAutoFit/>
          </a:bodyPr>
          <a:lstStyle/>
          <a:p>
            <a:endParaRPr lang="ca-ES" sz="1000" dirty="0">
              <a:latin typeface="Lato" panose="020F0502020204030203" pitchFamily="34" charset="0"/>
            </a:endParaRPr>
          </a:p>
        </p:txBody>
      </p:sp>
    </p:spTree>
    <p:extLst>
      <p:ext uri="{BB962C8B-B14F-4D97-AF65-F5344CB8AC3E}">
        <p14:creationId xmlns:p14="http://schemas.microsoft.com/office/powerpoint/2010/main" val="10727659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p:nvPr/>
        </p:nvSpPr>
        <p:spPr>
          <a:xfrm>
            <a:off x="5580120" y="535259"/>
            <a:ext cx="6100764" cy="379591"/>
          </a:xfrm>
          <a:prstGeom prst="rect">
            <a:avLst/>
          </a:prstGeom>
          <a:noFill/>
        </p:spPr>
        <p:txBody>
          <a:bodyPr wrap="square" rtlCol="0">
            <a:spAutoFit/>
          </a:bodyPr>
          <a:lstStyle/>
          <a:p>
            <a:r>
              <a:rPr lang="en-US" sz="2800" baseline="30000" dirty="0">
                <a:solidFill>
                  <a:schemeClr val="bg1"/>
                </a:solidFill>
                <a:latin typeface="Futura Medium" charset="0"/>
                <a:ea typeface="Futura Medium" charset="0"/>
                <a:cs typeface="Futura Medium" charset="0"/>
              </a:rPr>
              <a:t>CASO CL</a:t>
            </a:r>
            <a:r>
              <a:rPr lang="es-ES" sz="2800" baseline="30000" dirty="0">
                <a:solidFill>
                  <a:schemeClr val="bg1"/>
                </a:solidFill>
                <a:latin typeface="Futura Medium" charset="0"/>
                <a:ea typeface="Futura Medium" charset="0"/>
                <a:cs typeface="Futura Medium" charset="0"/>
              </a:rPr>
              <a:t>ÍNICO </a:t>
            </a:r>
            <a:r>
              <a:rPr lang="en-US" sz="2800" baseline="30000" dirty="0">
                <a:solidFill>
                  <a:schemeClr val="bg1"/>
                </a:solidFill>
                <a:latin typeface="Futura Medium" charset="0"/>
                <a:ea typeface="Futura Medium" charset="0"/>
                <a:cs typeface="Futura Medium" charset="0"/>
              </a:rPr>
              <a:t>I XXXXX XXXXX XX XXXXXX</a:t>
            </a:r>
          </a:p>
        </p:txBody>
      </p:sp>
      <p:sp>
        <p:nvSpPr>
          <p:cNvPr id="7" name="TextBox 1">
            <a:extLst>
              <a:ext uri="{FF2B5EF4-FFF2-40B4-BE49-F238E27FC236}">
                <a16:creationId xmlns:a16="http://schemas.microsoft.com/office/drawing/2014/main" xmlns="" id="{FC6A6ABB-F714-46F3-9761-EDD8B7046687}"/>
              </a:ext>
            </a:extLst>
          </p:cNvPr>
          <p:cNvSpPr txBox="1"/>
          <p:nvPr/>
        </p:nvSpPr>
        <p:spPr>
          <a:xfrm>
            <a:off x="1164886" y="541803"/>
            <a:ext cx="9851880" cy="256480"/>
          </a:xfrm>
          <a:prstGeom prst="rect">
            <a:avLst/>
          </a:prstGeom>
          <a:noFill/>
        </p:spPr>
        <p:txBody>
          <a:bodyPr wrap="square" rtlCol="0">
            <a:spAutoFit/>
          </a:bodyPr>
          <a:lstStyle/>
          <a:p>
            <a:pPr algn="ctr"/>
            <a:r>
              <a:rPr lang="es-ES" sz="1600" spc="300" baseline="30000" dirty="0">
                <a:latin typeface="Lato" panose="020F0502020204030203" pitchFamily="34" charset="77"/>
                <a:ea typeface="Futura Medium" charset="0"/>
                <a:cs typeface="Futura Medium" charset="0"/>
              </a:rPr>
              <a:t>PLA DE TREBALL ESCOLA MAS MARIA</a:t>
            </a:r>
          </a:p>
        </p:txBody>
      </p:sp>
      <p:sp>
        <p:nvSpPr>
          <p:cNvPr id="2" name="Rectangle 2">
            <a:extLst>
              <a:ext uri="{FF2B5EF4-FFF2-40B4-BE49-F238E27FC236}">
                <a16:creationId xmlns:a16="http://schemas.microsoft.com/office/drawing/2014/main" xmlns="" id="{3C5CC604-50CB-4B8F-B7D1-D773DB24D6E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8" name="TextBox 2">
            <a:extLst>
              <a:ext uri="{FF2B5EF4-FFF2-40B4-BE49-F238E27FC236}">
                <a16:creationId xmlns:a16="http://schemas.microsoft.com/office/drawing/2014/main" xmlns="" id="{D228295D-4508-4D2C-B7CA-BB822A103418}"/>
              </a:ext>
            </a:extLst>
          </p:cNvPr>
          <p:cNvSpPr txBox="1"/>
          <p:nvPr/>
        </p:nvSpPr>
        <p:spPr>
          <a:xfrm>
            <a:off x="1176788" y="1852543"/>
            <a:ext cx="9851878" cy="1025922"/>
          </a:xfrm>
          <a:prstGeom prst="rect">
            <a:avLst/>
          </a:prstGeom>
          <a:noFill/>
        </p:spPr>
        <p:txBody>
          <a:bodyPr wrap="square" rtlCol="0">
            <a:spAutoFit/>
          </a:bodyPr>
          <a:lstStyle/>
          <a:p>
            <a:pPr lvl="0"/>
            <a:endParaRPr lang="en-US" b="1" i="1" spc="300" baseline="30000" dirty="0" smtClean="0">
              <a:solidFill>
                <a:srgbClr val="008376"/>
              </a:solidFill>
              <a:latin typeface="Lato" panose="020F0502020204030203" pitchFamily="34" charset="77"/>
              <a:ea typeface="Futura Medium" charset="0"/>
              <a:cs typeface="Futura Medium" charset="0"/>
            </a:endParaRPr>
          </a:p>
          <a:p>
            <a:pPr lvl="0"/>
            <a:r>
              <a:rPr lang="en-US" b="1" i="1" spc="300" baseline="30000" dirty="0" smtClean="0">
                <a:solidFill>
                  <a:srgbClr val="008376"/>
                </a:solidFill>
                <a:latin typeface="Lato" panose="020F0502020204030203" pitchFamily="34" charset="77"/>
                <a:ea typeface="Futura Medium" charset="0"/>
                <a:cs typeface="Futura Medium" charset="0"/>
              </a:rPr>
              <a:t>JORNADA </a:t>
            </a:r>
            <a:r>
              <a:rPr lang="en-US" b="1" i="1" spc="300" baseline="30000" dirty="0">
                <a:solidFill>
                  <a:srgbClr val="008376"/>
                </a:solidFill>
                <a:latin typeface="Lato" panose="020F0502020204030203" pitchFamily="34" charset="77"/>
                <a:ea typeface="Futura Medium" charset="0"/>
                <a:cs typeface="Futura Medium" charset="0"/>
              </a:rPr>
              <a:t>INTENSIVA</a:t>
            </a:r>
          </a:p>
          <a:p>
            <a:pPr lvl="0"/>
            <a:endParaRPr lang="en-US" sz="1400" b="1" i="1" spc="300" baseline="30000" dirty="0">
              <a:solidFill>
                <a:srgbClr val="008376"/>
              </a:solidFill>
              <a:latin typeface="Lato" panose="020F0502020204030203" pitchFamily="34" charset="77"/>
            </a:endParaRPr>
          </a:p>
          <a:p>
            <a:pPr lvl="0"/>
            <a:endParaRPr lang="es-ES" dirty="0"/>
          </a:p>
          <a:p>
            <a:endParaRPr lang="en-US" sz="1400" b="1" i="1" spc="300" baseline="30000" dirty="0">
              <a:solidFill>
                <a:srgbClr val="008376"/>
              </a:solidFill>
              <a:latin typeface="Lato" panose="020F0502020204030203" pitchFamily="34" charset="77"/>
              <a:ea typeface="Futura Medium" charset="0"/>
              <a:cs typeface="Futura Medium" charset="0"/>
            </a:endParaRPr>
          </a:p>
        </p:txBody>
      </p:sp>
      <p:sp>
        <p:nvSpPr>
          <p:cNvPr id="10" name="TextBox 1">
            <a:extLst>
              <a:ext uri="{FF2B5EF4-FFF2-40B4-BE49-F238E27FC236}">
                <a16:creationId xmlns:a16="http://schemas.microsoft.com/office/drawing/2014/main" xmlns="" id="{7A945AE1-FE80-41DB-BF61-99EB2C460429}"/>
              </a:ext>
            </a:extLst>
          </p:cNvPr>
          <p:cNvSpPr txBox="1"/>
          <p:nvPr/>
        </p:nvSpPr>
        <p:spPr>
          <a:xfrm>
            <a:off x="1164886" y="819207"/>
            <a:ext cx="9851880" cy="276999"/>
          </a:xfrm>
          <a:prstGeom prst="rect">
            <a:avLst/>
          </a:prstGeom>
          <a:noFill/>
        </p:spPr>
        <p:txBody>
          <a:bodyPr wrap="square" rtlCol="0">
            <a:spAutoFit/>
          </a:bodyPr>
          <a:lstStyle/>
          <a:p>
            <a:pPr algn="ctr"/>
            <a:r>
              <a:rPr lang="es-ES" b="1" spc="300" baseline="30000" dirty="0">
                <a:solidFill>
                  <a:srgbClr val="197363"/>
                </a:solidFill>
                <a:latin typeface="Lato Black" panose="020F0502020204030203" pitchFamily="34" charset="77"/>
                <a:ea typeface="Futura Medium" charset="0"/>
                <a:cs typeface="Futura Medium" charset="0"/>
              </a:rPr>
              <a:t>5.3. ALTRES</a:t>
            </a:r>
            <a:endParaRPr lang="es-ES" b="1" spc="300" baseline="30000" dirty="0">
              <a:solidFill>
                <a:srgbClr val="197363"/>
              </a:solidFill>
              <a:latin typeface="Lato Black" panose="020F0502020204030203" pitchFamily="34" charset="77"/>
            </a:endParaRPr>
          </a:p>
        </p:txBody>
      </p:sp>
      <p:graphicFrame>
        <p:nvGraphicFramePr>
          <p:cNvPr id="3" name="Tabla 2"/>
          <p:cNvGraphicFramePr>
            <a:graphicFrameLocks noGrp="1"/>
          </p:cNvGraphicFramePr>
          <p:nvPr>
            <p:extLst>
              <p:ext uri="{D42A27DB-BD31-4B8C-83A1-F6EECF244321}">
                <p14:modId xmlns:p14="http://schemas.microsoft.com/office/powerpoint/2010/main" val="1120571505"/>
              </p:ext>
            </p:extLst>
          </p:nvPr>
        </p:nvGraphicFramePr>
        <p:xfrm>
          <a:off x="732558" y="2381142"/>
          <a:ext cx="4951268" cy="2398677"/>
        </p:xfrm>
        <a:graphic>
          <a:graphicData uri="http://schemas.openxmlformats.org/drawingml/2006/table">
            <a:tbl>
              <a:tblPr/>
              <a:tblGrid>
                <a:gridCol w="792203"/>
                <a:gridCol w="792203"/>
                <a:gridCol w="990253"/>
                <a:gridCol w="792203"/>
                <a:gridCol w="792203"/>
                <a:gridCol w="792203"/>
              </a:tblGrid>
              <a:tr h="423296">
                <a:tc>
                  <a:txBody>
                    <a:bodyPr/>
                    <a:lstStyle/>
                    <a:p>
                      <a:pPr algn="ctr" rtl="0" fontAlgn="ctr"/>
                      <a:r>
                        <a:rPr lang="ca-ES" sz="900" b="1" i="0" u="none" strike="noStrike" dirty="0">
                          <a:solidFill>
                            <a:srgbClr val="FFFFFF"/>
                          </a:solidFill>
                          <a:effectLst/>
                          <a:latin typeface="Lato" panose="020F0502020204030203"/>
                        </a:rPr>
                        <a:t>EDUCACIÓ INFANTIL</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97363"/>
                    </a:solidFill>
                  </a:tcPr>
                </a:tc>
                <a:tc>
                  <a:txBody>
                    <a:bodyPr/>
                    <a:lstStyle/>
                    <a:p>
                      <a:pPr algn="ctr" rtl="0" fontAlgn="ctr"/>
                      <a:r>
                        <a:rPr lang="ca-ES" sz="900" b="1" i="0" u="none" strike="noStrike">
                          <a:solidFill>
                            <a:srgbClr val="008376"/>
                          </a:solidFill>
                          <a:effectLst/>
                          <a:latin typeface="Lato" panose="020F0502020204030203"/>
                        </a:rPr>
                        <a:t>Dilluns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D6B5"/>
                    </a:solidFill>
                  </a:tcPr>
                </a:tc>
                <a:tc>
                  <a:txBody>
                    <a:bodyPr/>
                    <a:lstStyle/>
                    <a:p>
                      <a:pPr algn="ctr" rtl="0" fontAlgn="ctr"/>
                      <a:r>
                        <a:rPr lang="ca-ES" sz="900" b="1" i="0" u="none" strike="noStrike">
                          <a:solidFill>
                            <a:srgbClr val="008376"/>
                          </a:solidFill>
                          <a:effectLst/>
                          <a:latin typeface="Lato" panose="020F0502020204030203"/>
                        </a:rPr>
                        <a:t>Dimarts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D6B5"/>
                    </a:solidFill>
                  </a:tcPr>
                </a:tc>
                <a:tc>
                  <a:txBody>
                    <a:bodyPr/>
                    <a:lstStyle/>
                    <a:p>
                      <a:pPr algn="ctr" rtl="0" fontAlgn="ctr"/>
                      <a:r>
                        <a:rPr lang="ca-ES" sz="900" b="1" i="0" u="none" strike="noStrike">
                          <a:solidFill>
                            <a:srgbClr val="008376"/>
                          </a:solidFill>
                          <a:effectLst/>
                          <a:latin typeface="Lato" panose="020F0502020204030203"/>
                        </a:rPr>
                        <a:t>Dimecres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D6B5"/>
                    </a:solidFill>
                  </a:tcPr>
                </a:tc>
                <a:tc>
                  <a:txBody>
                    <a:bodyPr/>
                    <a:lstStyle/>
                    <a:p>
                      <a:pPr algn="ctr" rtl="0" fontAlgn="ctr"/>
                      <a:r>
                        <a:rPr lang="ca-ES" sz="900" b="1" i="0" u="none" strike="noStrike">
                          <a:solidFill>
                            <a:srgbClr val="008376"/>
                          </a:solidFill>
                          <a:effectLst/>
                          <a:latin typeface="Lato" panose="020F0502020204030203"/>
                        </a:rPr>
                        <a:t>Dijous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D6B5"/>
                    </a:solidFill>
                  </a:tcPr>
                </a:tc>
                <a:tc>
                  <a:txBody>
                    <a:bodyPr/>
                    <a:lstStyle/>
                    <a:p>
                      <a:pPr algn="ctr" rtl="0" fontAlgn="ctr"/>
                      <a:r>
                        <a:rPr lang="ca-ES" sz="900" b="1" i="0" u="none" strike="noStrike">
                          <a:solidFill>
                            <a:srgbClr val="008376"/>
                          </a:solidFill>
                          <a:effectLst/>
                          <a:latin typeface="Lato" panose="020F0502020204030203"/>
                        </a:rPr>
                        <a:t>Divendres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D6B5"/>
                    </a:solidFill>
                  </a:tcPr>
                </a:tc>
              </a:tr>
              <a:tr h="436123">
                <a:tc>
                  <a:txBody>
                    <a:bodyPr/>
                    <a:lstStyle/>
                    <a:p>
                      <a:pPr algn="ctr" rtl="0" fontAlgn="ctr"/>
                      <a:r>
                        <a:rPr lang="ca-ES" sz="900" b="1" i="0" u="none" strike="noStrike">
                          <a:solidFill>
                            <a:srgbClr val="008376"/>
                          </a:solidFill>
                          <a:effectLst/>
                          <a:latin typeface="Lato" panose="020F0502020204030203"/>
                        </a:rPr>
                        <a:t>De 13h a 13:15h</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D6B5"/>
                    </a:solidFill>
                  </a:tcPr>
                </a:tc>
                <a:tc gridSpan="5">
                  <a:txBody>
                    <a:bodyPr/>
                    <a:lstStyle/>
                    <a:p>
                      <a:pPr algn="ctr" rtl="0" fontAlgn="ctr"/>
                      <a:r>
                        <a:rPr lang="ca-ES" sz="900" b="0" i="0" u="none" strike="noStrike">
                          <a:solidFill>
                            <a:srgbClr val="000000"/>
                          </a:solidFill>
                          <a:effectLst/>
                          <a:latin typeface="Lato" panose="020F0502020204030203"/>
                        </a:rPr>
                        <a:t>Recollir infants + Hàbits higiene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hMerge="1">
                  <a:txBody>
                    <a:bodyPr/>
                    <a:lstStyle/>
                    <a:p>
                      <a:endParaRPr lang="ca-ES"/>
                    </a:p>
                  </a:txBody>
                  <a:tcPr/>
                </a:tc>
                <a:tc hMerge="1">
                  <a:txBody>
                    <a:bodyPr/>
                    <a:lstStyle/>
                    <a:p>
                      <a:endParaRPr lang="ca-ES"/>
                    </a:p>
                  </a:txBody>
                  <a:tcPr/>
                </a:tc>
                <a:tc hMerge="1">
                  <a:txBody>
                    <a:bodyPr/>
                    <a:lstStyle/>
                    <a:p>
                      <a:endParaRPr lang="ca-ES"/>
                    </a:p>
                  </a:txBody>
                  <a:tcPr/>
                </a:tc>
                <a:tc hMerge="1">
                  <a:txBody>
                    <a:bodyPr/>
                    <a:lstStyle/>
                    <a:p>
                      <a:endParaRPr lang="ca-ES"/>
                    </a:p>
                  </a:txBody>
                  <a:tcPr/>
                </a:tc>
              </a:tr>
              <a:tr h="423296">
                <a:tc>
                  <a:txBody>
                    <a:bodyPr/>
                    <a:lstStyle/>
                    <a:p>
                      <a:pPr algn="ctr" rtl="0" fontAlgn="ctr"/>
                      <a:r>
                        <a:rPr lang="ca-ES" sz="900" b="1" i="0" u="none" strike="noStrike">
                          <a:solidFill>
                            <a:srgbClr val="008376"/>
                          </a:solidFill>
                          <a:effectLst/>
                          <a:latin typeface="Lato" panose="020F0502020204030203"/>
                        </a:rPr>
                        <a:t>De 13:20 a 14:20h</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D6B5"/>
                    </a:solidFill>
                  </a:tcPr>
                </a:tc>
                <a:tc gridSpan="5">
                  <a:txBody>
                    <a:bodyPr/>
                    <a:lstStyle/>
                    <a:p>
                      <a:pPr algn="ctr" rtl="0" fontAlgn="ctr"/>
                      <a:r>
                        <a:rPr lang="ca-ES" sz="900" b="1" i="0" u="none" strike="noStrike">
                          <a:solidFill>
                            <a:srgbClr val="FFFFFF"/>
                          </a:solidFill>
                          <a:effectLst/>
                          <a:latin typeface="Lato" panose="020F0502020204030203"/>
                        </a:rPr>
                        <a:t>DINAR A L'AULA</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97363"/>
                    </a:solidFill>
                  </a:tcPr>
                </a:tc>
                <a:tc hMerge="1">
                  <a:txBody>
                    <a:bodyPr/>
                    <a:lstStyle/>
                    <a:p>
                      <a:endParaRPr lang="ca-ES"/>
                    </a:p>
                  </a:txBody>
                  <a:tcPr/>
                </a:tc>
                <a:tc hMerge="1">
                  <a:txBody>
                    <a:bodyPr/>
                    <a:lstStyle/>
                    <a:p>
                      <a:endParaRPr lang="ca-ES"/>
                    </a:p>
                  </a:txBody>
                  <a:tcPr/>
                </a:tc>
                <a:tc hMerge="1">
                  <a:txBody>
                    <a:bodyPr/>
                    <a:lstStyle/>
                    <a:p>
                      <a:endParaRPr lang="ca-ES"/>
                    </a:p>
                  </a:txBody>
                  <a:tcPr/>
                </a:tc>
                <a:tc hMerge="1">
                  <a:txBody>
                    <a:bodyPr/>
                    <a:lstStyle/>
                    <a:p>
                      <a:endParaRPr lang="ca-ES"/>
                    </a:p>
                  </a:txBody>
                  <a:tcPr/>
                </a:tc>
              </a:tr>
              <a:tr h="423296">
                <a:tc>
                  <a:txBody>
                    <a:bodyPr/>
                    <a:lstStyle/>
                    <a:p>
                      <a:pPr algn="ctr" rtl="0" fontAlgn="ctr"/>
                      <a:r>
                        <a:rPr lang="ca-ES" sz="900" b="1" i="0" u="none" strike="noStrike">
                          <a:solidFill>
                            <a:srgbClr val="008376"/>
                          </a:solidFill>
                          <a:effectLst/>
                          <a:latin typeface="Lato" panose="020F0502020204030203"/>
                        </a:rPr>
                        <a:t>14'30h a 16'10h</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D6B5"/>
                    </a:solidFill>
                  </a:tcPr>
                </a:tc>
                <a:tc gridSpan="5">
                  <a:txBody>
                    <a:bodyPr/>
                    <a:lstStyle/>
                    <a:p>
                      <a:pPr algn="ctr" rtl="0" fontAlgn="ctr"/>
                      <a:r>
                        <a:rPr lang="ca-ES" sz="900" b="0" i="0" u="none" strike="noStrike">
                          <a:solidFill>
                            <a:srgbClr val="000000"/>
                          </a:solidFill>
                          <a:effectLst/>
                          <a:latin typeface="Lato" panose="020F0502020204030203"/>
                        </a:rPr>
                        <a:t>Temps lliure i/o dirigit</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hMerge="1">
                  <a:txBody>
                    <a:bodyPr/>
                    <a:lstStyle/>
                    <a:p>
                      <a:endParaRPr lang="ca-ES"/>
                    </a:p>
                  </a:txBody>
                  <a:tcPr/>
                </a:tc>
                <a:tc hMerge="1">
                  <a:txBody>
                    <a:bodyPr/>
                    <a:lstStyle/>
                    <a:p>
                      <a:endParaRPr lang="ca-ES"/>
                    </a:p>
                  </a:txBody>
                  <a:tcPr/>
                </a:tc>
                <a:tc hMerge="1">
                  <a:txBody>
                    <a:bodyPr/>
                    <a:lstStyle/>
                    <a:p>
                      <a:endParaRPr lang="ca-ES"/>
                    </a:p>
                  </a:txBody>
                  <a:tcPr/>
                </a:tc>
                <a:tc hMerge="1">
                  <a:txBody>
                    <a:bodyPr/>
                    <a:lstStyle/>
                    <a:p>
                      <a:endParaRPr lang="ca-ES"/>
                    </a:p>
                  </a:txBody>
                  <a:tcPr/>
                </a:tc>
              </a:tr>
              <a:tr h="423296">
                <a:tc>
                  <a:txBody>
                    <a:bodyPr/>
                    <a:lstStyle/>
                    <a:p>
                      <a:pPr algn="ctr" rtl="0" fontAlgn="ctr"/>
                      <a:r>
                        <a:rPr lang="ca-ES" sz="900" b="1" i="0" u="none" strike="noStrike">
                          <a:solidFill>
                            <a:srgbClr val="008376"/>
                          </a:solidFill>
                          <a:effectLst/>
                          <a:latin typeface="Lato" panose="020F0502020204030203"/>
                        </a:rPr>
                        <a:t>15'45h a 16'10h</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D6B5"/>
                    </a:solidFill>
                  </a:tcPr>
                </a:tc>
                <a:tc gridSpan="5">
                  <a:txBody>
                    <a:bodyPr/>
                    <a:lstStyle/>
                    <a:p>
                      <a:pPr algn="ctr" rtl="0" fontAlgn="ctr"/>
                      <a:r>
                        <a:rPr lang="ca-ES" sz="900" b="0" i="0" u="none" strike="noStrike" dirty="0">
                          <a:solidFill>
                            <a:srgbClr val="000000"/>
                          </a:solidFill>
                          <a:effectLst/>
                          <a:latin typeface="Lato" panose="020F0502020204030203"/>
                        </a:rPr>
                        <a:t>Recollir/ Hàbits d'higiene</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hMerge="1">
                  <a:txBody>
                    <a:bodyPr/>
                    <a:lstStyle/>
                    <a:p>
                      <a:endParaRPr lang="ca-ES"/>
                    </a:p>
                  </a:txBody>
                  <a:tcPr/>
                </a:tc>
                <a:tc hMerge="1">
                  <a:txBody>
                    <a:bodyPr/>
                    <a:lstStyle/>
                    <a:p>
                      <a:endParaRPr lang="ca-ES"/>
                    </a:p>
                  </a:txBody>
                  <a:tcPr/>
                </a:tc>
                <a:tc hMerge="1">
                  <a:txBody>
                    <a:bodyPr/>
                    <a:lstStyle/>
                    <a:p>
                      <a:endParaRPr lang="ca-ES"/>
                    </a:p>
                  </a:txBody>
                  <a:tcPr/>
                </a:tc>
                <a:tc hMerge="1">
                  <a:txBody>
                    <a:bodyPr/>
                    <a:lstStyle/>
                    <a:p>
                      <a:endParaRPr lang="ca-ES"/>
                    </a:p>
                  </a:txBody>
                  <a:tcPr/>
                </a:tc>
              </a:tr>
              <a:tr h="269370">
                <a:tc>
                  <a:txBody>
                    <a:bodyPr/>
                    <a:lstStyle/>
                    <a:p>
                      <a:pPr algn="ctr" rtl="0" fontAlgn="ctr"/>
                      <a:r>
                        <a:rPr lang="ca-ES" sz="900" b="1" i="0" u="none" strike="noStrike">
                          <a:solidFill>
                            <a:srgbClr val="008376"/>
                          </a:solidFill>
                          <a:effectLst/>
                          <a:latin typeface="Lato" panose="020F0502020204030203"/>
                        </a:rPr>
                        <a:t>16'30h</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D6B5"/>
                    </a:solidFill>
                  </a:tcPr>
                </a:tc>
                <a:tc gridSpan="5">
                  <a:txBody>
                    <a:bodyPr/>
                    <a:lstStyle/>
                    <a:p>
                      <a:pPr algn="ctr" rtl="0" fontAlgn="ctr"/>
                      <a:r>
                        <a:rPr lang="ca-ES" sz="900" b="0" i="0" u="none" strike="noStrike" dirty="0">
                          <a:solidFill>
                            <a:srgbClr val="000000"/>
                          </a:solidFill>
                          <a:effectLst/>
                          <a:latin typeface="Lato" panose="020F0502020204030203"/>
                        </a:rPr>
                        <a:t>Recollida per  les famílies.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hMerge="1">
                  <a:txBody>
                    <a:bodyPr/>
                    <a:lstStyle/>
                    <a:p>
                      <a:endParaRPr lang="ca-ES"/>
                    </a:p>
                  </a:txBody>
                  <a:tcPr/>
                </a:tc>
                <a:tc hMerge="1">
                  <a:txBody>
                    <a:bodyPr/>
                    <a:lstStyle/>
                    <a:p>
                      <a:endParaRPr lang="ca-ES"/>
                    </a:p>
                  </a:txBody>
                  <a:tcPr/>
                </a:tc>
                <a:tc hMerge="1">
                  <a:txBody>
                    <a:bodyPr/>
                    <a:lstStyle/>
                    <a:p>
                      <a:endParaRPr lang="ca-ES"/>
                    </a:p>
                  </a:txBody>
                  <a:tcPr/>
                </a:tc>
                <a:tc hMerge="1">
                  <a:txBody>
                    <a:bodyPr/>
                    <a:lstStyle/>
                    <a:p>
                      <a:endParaRPr lang="ca-ES"/>
                    </a:p>
                  </a:txBody>
                  <a:tcPr/>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1840103692"/>
              </p:ext>
            </p:extLst>
          </p:nvPr>
        </p:nvGraphicFramePr>
        <p:xfrm>
          <a:off x="5880614" y="3252356"/>
          <a:ext cx="5248051" cy="2712028"/>
        </p:xfrm>
        <a:graphic>
          <a:graphicData uri="http://schemas.openxmlformats.org/drawingml/2006/table">
            <a:tbl>
              <a:tblPr/>
              <a:tblGrid>
                <a:gridCol w="839688"/>
                <a:gridCol w="839688"/>
                <a:gridCol w="1049611"/>
                <a:gridCol w="839688"/>
                <a:gridCol w="839688"/>
                <a:gridCol w="839688"/>
              </a:tblGrid>
              <a:tr h="293570">
                <a:tc>
                  <a:txBody>
                    <a:bodyPr/>
                    <a:lstStyle/>
                    <a:p>
                      <a:pPr algn="ctr" rtl="0" fontAlgn="ctr"/>
                      <a:r>
                        <a:rPr lang="ca-ES" sz="900" b="1" i="0" u="none" strike="noStrike" dirty="0">
                          <a:solidFill>
                            <a:srgbClr val="FFFFFF"/>
                          </a:solidFill>
                          <a:effectLst/>
                          <a:latin typeface="Lato" panose="020F0502020204030203"/>
                        </a:rPr>
                        <a:t>4t, 5è i 6è</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97363"/>
                    </a:solidFill>
                  </a:tcPr>
                </a:tc>
                <a:tc>
                  <a:txBody>
                    <a:bodyPr/>
                    <a:lstStyle/>
                    <a:p>
                      <a:pPr algn="ctr" rtl="0" fontAlgn="ctr"/>
                      <a:r>
                        <a:rPr lang="ca-ES" sz="900" b="1" i="0" u="none" strike="noStrike">
                          <a:solidFill>
                            <a:srgbClr val="008376"/>
                          </a:solidFill>
                          <a:effectLst/>
                          <a:latin typeface="Lato" panose="020F0502020204030203"/>
                        </a:rPr>
                        <a:t>Dilluns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D6B5"/>
                    </a:solidFill>
                  </a:tcPr>
                </a:tc>
                <a:tc>
                  <a:txBody>
                    <a:bodyPr/>
                    <a:lstStyle/>
                    <a:p>
                      <a:pPr algn="ctr" rtl="0" fontAlgn="ctr"/>
                      <a:r>
                        <a:rPr lang="ca-ES" sz="900" b="1" i="0" u="none" strike="noStrike">
                          <a:solidFill>
                            <a:srgbClr val="008376"/>
                          </a:solidFill>
                          <a:effectLst/>
                          <a:latin typeface="Lato" panose="020F0502020204030203"/>
                        </a:rPr>
                        <a:t>Dimarts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D6B5"/>
                    </a:solidFill>
                  </a:tcPr>
                </a:tc>
                <a:tc>
                  <a:txBody>
                    <a:bodyPr/>
                    <a:lstStyle/>
                    <a:p>
                      <a:pPr algn="ctr" rtl="0" fontAlgn="ctr"/>
                      <a:r>
                        <a:rPr lang="ca-ES" sz="900" b="1" i="0" u="none" strike="noStrike">
                          <a:solidFill>
                            <a:srgbClr val="008376"/>
                          </a:solidFill>
                          <a:effectLst/>
                          <a:latin typeface="Lato" panose="020F0502020204030203"/>
                        </a:rPr>
                        <a:t>Dimecres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D6B5"/>
                    </a:solidFill>
                  </a:tcPr>
                </a:tc>
                <a:tc>
                  <a:txBody>
                    <a:bodyPr/>
                    <a:lstStyle/>
                    <a:p>
                      <a:pPr algn="ctr" rtl="0" fontAlgn="ctr"/>
                      <a:r>
                        <a:rPr lang="ca-ES" sz="900" b="1" i="0" u="none" strike="noStrike">
                          <a:solidFill>
                            <a:srgbClr val="008376"/>
                          </a:solidFill>
                          <a:effectLst/>
                          <a:latin typeface="Lato" panose="020F0502020204030203"/>
                        </a:rPr>
                        <a:t>Dijous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D6B5"/>
                    </a:solidFill>
                  </a:tcPr>
                </a:tc>
                <a:tc>
                  <a:txBody>
                    <a:bodyPr/>
                    <a:lstStyle/>
                    <a:p>
                      <a:pPr algn="ctr" rtl="0" fontAlgn="ctr"/>
                      <a:r>
                        <a:rPr lang="ca-ES" sz="900" b="1" i="0" u="none" strike="noStrike">
                          <a:solidFill>
                            <a:srgbClr val="008376"/>
                          </a:solidFill>
                          <a:effectLst/>
                          <a:latin typeface="Lato" panose="020F0502020204030203"/>
                        </a:rPr>
                        <a:t>Divendres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2D6B5"/>
                    </a:solidFill>
                  </a:tcPr>
                </a:tc>
              </a:tr>
              <a:tr h="475304">
                <a:tc>
                  <a:txBody>
                    <a:bodyPr/>
                    <a:lstStyle/>
                    <a:p>
                      <a:pPr algn="ctr" rtl="0" fontAlgn="ctr"/>
                      <a:r>
                        <a:rPr lang="ca-ES" sz="900" b="1" i="0" u="none" strike="noStrike">
                          <a:solidFill>
                            <a:srgbClr val="008376"/>
                          </a:solidFill>
                          <a:effectLst/>
                          <a:latin typeface="Lato" panose="020F0502020204030203"/>
                        </a:rPr>
                        <a:t>De 13 a 13:50h</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D6B5"/>
                    </a:solidFill>
                  </a:tcPr>
                </a:tc>
                <a:tc gridSpan="5">
                  <a:txBody>
                    <a:bodyPr/>
                    <a:lstStyle/>
                    <a:p>
                      <a:pPr algn="ctr" rtl="0" fontAlgn="ctr"/>
                      <a:r>
                        <a:rPr lang="ca-ES" sz="900" b="0" i="0" u="none" strike="noStrike" dirty="0">
                          <a:solidFill>
                            <a:srgbClr val="000000"/>
                          </a:solidFill>
                          <a:effectLst/>
                          <a:latin typeface="Lato" panose="020F0502020204030203"/>
                        </a:rPr>
                        <a:t>Recollir infants + temps </a:t>
                      </a:r>
                      <a:r>
                        <a:rPr lang="ca-ES" sz="900" b="0" i="0" u="none" strike="noStrike" dirty="0" smtClean="0">
                          <a:solidFill>
                            <a:srgbClr val="000000"/>
                          </a:solidFill>
                          <a:effectLst/>
                          <a:latin typeface="Lato" panose="020F0502020204030203"/>
                        </a:rPr>
                        <a:t>lliure</a:t>
                      </a:r>
                      <a:endParaRPr lang="ca-ES" sz="900" b="0" i="0" u="none" strike="noStrike" dirty="0">
                        <a:solidFill>
                          <a:srgbClr val="000000"/>
                        </a:solidFill>
                        <a:effectLst/>
                        <a:latin typeface="Lato" panose="020F0502020204030203"/>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hMerge="1">
                  <a:txBody>
                    <a:bodyPr/>
                    <a:lstStyle/>
                    <a:p>
                      <a:endParaRPr lang="ca-ES"/>
                    </a:p>
                  </a:txBody>
                  <a:tcPr/>
                </a:tc>
                <a:tc hMerge="1">
                  <a:txBody>
                    <a:bodyPr/>
                    <a:lstStyle/>
                    <a:p>
                      <a:endParaRPr lang="ca-ES"/>
                    </a:p>
                  </a:txBody>
                  <a:tcPr/>
                </a:tc>
                <a:tc hMerge="1">
                  <a:txBody>
                    <a:bodyPr/>
                    <a:lstStyle/>
                    <a:p>
                      <a:endParaRPr lang="ca-ES"/>
                    </a:p>
                  </a:txBody>
                  <a:tcPr/>
                </a:tc>
                <a:tc hMerge="1">
                  <a:txBody>
                    <a:bodyPr/>
                    <a:lstStyle/>
                    <a:p>
                      <a:endParaRPr lang="ca-ES"/>
                    </a:p>
                  </a:txBody>
                  <a:tcPr/>
                </a:tc>
              </a:tr>
              <a:tr h="461325">
                <a:tc>
                  <a:txBody>
                    <a:bodyPr/>
                    <a:lstStyle/>
                    <a:p>
                      <a:pPr algn="ctr" rtl="0" fontAlgn="ctr"/>
                      <a:r>
                        <a:rPr lang="ca-ES" sz="900" b="1" i="0" u="none" strike="noStrike">
                          <a:solidFill>
                            <a:srgbClr val="008376"/>
                          </a:solidFill>
                          <a:effectLst/>
                          <a:latin typeface="Lato" panose="020F0502020204030203"/>
                        </a:rPr>
                        <a:t>De 13:50 a 14:50h</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D6B5"/>
                    </a:solidFill>
                  </a:tcPr>
                </a:tc>
                <a:tc gridSpan="5">
                  <a:txBody>
                    <a:bodyPr/>
                    <a:lstStyle/>
                    <a:p>
                      <a:pPr algn="ctr" rtl="0" fontAlgn="ctr"/>
                      <a:r>
                        <a:rPr lang="ca-ES" sz="900" b="1" i="0" u="none" strike="noStrike" dirty="0" smtClean="0">
                          <a:solidFill>
                            <a:srgbClr val="FFFFFF"/>
                          </a:solidFill>
                          <a:effectLst/>
                          <a:latin typeface="Lato" panose="020F0502020204030203"/>
                        </a:rPr>
                        <a:t>DINAR MENJADOR</a:t>
                      </a:r>
                      <a:r>
                        <a:rPr lang="ca-ES" sz="900" b="1" i="0" u="none" strike="noStrike" baseline="0" dirty="0" smtClean="0">
                          <a:solidFill>
                            <a:srgbClr val="FFFFFF"/>
                          </a:solidFill>
                          <a:effectLst/>
                          <a:latin typeface="Lato" panose="020F0502020204030203"/>
                        </a:rPr>
                        <a:t> </a:t>
                      </a:r>
                      <a:endParaRPr lang="ca-ES" sz="900" b="1" i="0" u="none" strike="noStrike" dirty="0">
                        <a:solidFill>
                          <a:srgbClr val="FFFFFF"/>
                        </a:solidFill>
                        <a:effectLst/>
                        <a:latin typeface="Lato" panose="020F0502020204030203"/>
                      </a:endParaRP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97363"/>
                    </a:solidFill>
                  </a:tcPr>
                </a:tc>
                <a:tc hMerge="1">
                  <a:txBody>
                    <a:bodyPr/>
                    <a:lstStyle/>
                    <a:p>
                      <a:endParaRPr lang="ca-ES"/>
                    </a:p>
                  </a:txBody>
                  <a:tcPr/>
                </a:tc>
                <a:tc hMerge="1">
                  <a:txBody>
                    <a:bodyPr/>
                    <a:lstStyle/>
                    <a:p>
                      <a:endParaRPr lang="ca-ES"/>
                    </a:p>
                  </a:txBody>
                  <a:tcPr/>
                </a:tc>
                <a:tc hMerge="1">
                  <a:txBody>
                    <a:bodyPr/>
                    <a:lstStyle/>
                    <a:p>
                      <a:endParaRPr lang="ca-ES"/>
                    </a:p>
                  </a:txBody>
                  <a:tcPr/>
                </a:tc>
                <a:tc hMerge="1">
                  <a:txBody>
                    <a:bodyPr/>
                    <a:lstStyle/>
                    <a:p>
                      <a:endParaRPr lang="ca-ES"/>
                    </a:p>
                  </a:txBody>
                  <a:tcPr/>
                </a:tc>
              </a:tr>
              <a:tr h="447344">
                <a:tc>
                  <a:txBody>
                    <a:bodyPr/>
                    <a:lstStyle/>
                    <a:p>
                      <a:pPr algn="ctr" rtl="0" fontAlgn="ctr"/>
                      <a:r>
                        <a:rPr lang="ca-ES" sz="900" b="1" i="0" u="none" strike="noStrike">
                          <a:solidFill>
                            <a:srgbClr val="008376"/>
                          </a:solidFill>
                          <a:effectLst/>
                          <a:latin typeface="Lato" panose="020F0502020204030203"/>
                        </a:rPr>
                        <a:t>De 14:50 a 16'10h</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D6B5"/>
                    </a:solidFill>
                  </a:tcPr>
                </a:tc>
                <a:tc gridSpan="5">
                  <a:txBody>
                    <a:bodyPr/>
                    <a:lstStyle/>
                    <a:p>
                      <a:pPr algn="ctr" fontAlgn="b"/>
                      <a:r>
                        <a:rPr lang="ca-ES" sz="900" b="0" i="0" u="none" strike="noStrike">
                          <a:solidFill>
                            <a:srgbClr val="000000"/>
                          </a:solidFill>
                          <a:effectLst/>
                          <a:latin typeface="Lato" panose="020F0502020204030203"/>
                        </a:rPr>
                        <a:t>Temps lliure i/o dirigit</a:t>
                      </a:r>
                    </a:p>
                  </a:txBody>
                  <a:tcPr marL="9525" marR="9525" marT="9525"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hMerge="1">
                  <a:txBody>
                    <a:bodyPr/>
                    <a:lstStyle/>
                    <a:p>
                      <a:endParaRPr lang="ca-ES"/>
                    </a:p>
                  </a:txBody>
                  <a:tcPr/>
                </a:tc>
                <a:tc hMerge="1">
                  <a:txBody>
                    <a:bodyPr/>
                    <a:lstStyle/>
                    <a:p>
                      <a:endParaRPr lang="ca-ES"/>
                    </a:p>
                  </a:txBody>
                  <a:tcPr/>
                </a:tc>
                <a:tc hMerge="1">
                  <a:txBody>
                    <a:bodyPr/>
                    <a:lstStyle/>
                    <a:p>
                      <a:endParaRPr lang="ca-ES"/>
                    </a:p>
                  </a:txBody>
                  <a:tcPr/>
                </a:tc>
                <a:tc hMerge="1">
                  <a:txBody>
                    <a:bodyPr/>
                    <a:lstStyle/>
                    <a:p>
                      <a:endParaRPr lang="ca-ES"/>
                    </a:p>
                  </a:txBody>
                  <a:tcPr/>
                </a:tc>
              </a:tr>
              <a:tr h="461325">
                <a:tc>
                  <a:txBody>
                    <a:bodyPr/>
                    <a:lstStyle/>
                    <a:p>
                      <a:pPr algn="ctr" rtl="0" fontAlgn="ctr"/>
                      <a:r>
                        <a:rPr lang="ca-ES" sz="900" b="1" i="0" u="none" strike="noStrike">
                          <a:solidFill>
                            <a:srgbClr val="008376"/>
                          </a:solidFill>
                          <a:effectLst/>
                          <a:latin typeface="Lato" panose="020F0502020204030203"/>
                        </a:rPr>
                        <a:t>16'10h a 16'20h</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D6B5"/>
                    </a:solidFill>
                  </a:tcPr>
                </a:tc>
                <a:tc gridSpan="5">
                  <a:txBody>
                    <a:bodyPr/>
                    <a:lstStyle/>
                    <a:p>
                      <a:pPr algn="ctr" rtl="0" fontAlgn="ctr"/>
                      <a:r>
                        <a:rPr lang="ca-ES" sz="900" b="0" i="0" u="none" strike="noStrike">
                          <a:solidFill>
                            <a:srgbClr val="000000"/>
                          </a:solidFill>
                          <a:effectLst/>
                          <a:latin typeface="Lato" panose="020F0502020204030203"/>
                        </a:rPr>
                        <a:t>Recollir/ Hàbits d'higiene </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hMerge="1">
                  <a:txBody>
                    <a:bodyPr/>
                    <a:lstStyle/>
                    <a:p>
                      <a:endParaRPr lang="ca-ES"/>
                    </a:p>
                  </a:txBody>
                  <a:tcPr/>
                </a:tc>
                <a:tc hMerge="1">
                  <a:txBody>
                    <a:bodyPr/>
                    <a:lstStyle/>
                    <a:p>
                      <a:endParaRPr lang="ca-ES"/>
                    </a:p>
                  </a:txBody>
                  <a:tcPr/>
                </a:tc>
                <a:tc hMerge="1">
                  <a:txBody>
                    <a:bodyPr/>
                    <a:lstStyle/>
                    <a:p>
                      <a:endParaRPr lang="ca-ES"/>
                    </a:p>
                  </a:txBody>
                  <a:tcPr/>
                </a:tc>
                <a:tc hMerge="1">
                  <a:txBody>
                    <a:bodyPr/>
                    <a:lstStyle/>
                    <a:p>
                      <a:endParaRPr lang="ca-ES"/>
                    </a:p>
                  </a:txBody>
                  <a:tcPr/>
                </a:tc>
              </a:tr>
              <a:tr h="293570">
                <a:tc>
                  <a:txBody>
                    <a:bodyPr/>
                    <a:lstStyle/>
                    <a:p>
                      <a:pPr algn="ctr" rtl="0" fontAlgn="ctr"/>
                      <a:r>
                        <a:rPr lang="ca-ES" sz="900" b="1" i="0" u="none" strike="noStrike">
                          <a:solidFill>
                            <a:srgbClr val="008376"/>
                          </a:solidFill>
                          <a:effectLst/>
                          <a:latin typeface="Lato" panose="020F0502020204030203"/>
                        </a:rPr>
                        <a:t>16'30h</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2D6B5"/>
                    </a:solidFill>
                  </a:tcPr>
                </a:tc>
                <a:tc gridSpan="5">
                  <a:txBody>
                    <a:bodyPr/>
                    <a:lstStyle/>
                    <a:p>
                      <a:pPr algn="ctr" rtl="0" fontAlgn="ctr"/>
                      <a:r>
                        <a:rPr lang="ca-ES" sz="900" b="0" i="0" u="none" strike="noStrike">
                          <a:solidFill>
                            <a:srgbClr val="000000"/>
                          </a:solidFill>
                          <a:effectLst/>
                          <a:latin typeface="Lato" panose="020F0502020204030203"/>
                        </a:rPr>
                        <a:t>Recollida per les famílies</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hMerge="1">
                  <a:txBody>
                    <a:bodyPr/>
                    <a:lstStyle/>
                    <a:p>
                      <a:endParaRPr lang="ca-ES"/>
                    </a:p>
                  </a:txBody>
                  <a:tcPr/>
                </a:tc>
                <a:tc hMerge="1">
                  <a:txBody>
                    <a:bodyPr/>
                    <a:lstStyle/>
                    <a:p>
                      <a:endParaRPr lang="ca-ES"/>
                    </a:p>
                  </a:txBody>
                  <a:tcPr/>
                </a:tc>
                <a:tc hMerge="1">
                  <a:txBody>
                    <a:bodyPr/>
                    <a:lstStyle/>
                    <a:p>
                      <a:endParaRPr lang="ca-ES"/>
                    </a:p>
                  </a:txBody>
                  <a:tcPr/>
                </a:tc>
                <a:tc hMerge="1">
                  <a:txBody>
                    <a:bodyPr/>
                    <a:lstStyle/>
                    <a:p>
                      <a:endParaRPr lang="ca-ES"/>
                    </a:p>
                  </a:txBody>
                  <a:tcPr/>
                </a:tc>
              </a:tr>
              <a:tr h="279590">
                <a:tc>
                  <a:txBody>
                    <a:bodyPr/>
                    <a:lstStyle/>
                    <a:p>
                      <a:pPr algn="l" fontAlgn="b"/>
                      <a:endParaRPr lang="ca-ES"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FFFFFF"/>
                      </a:solidFill>
                      <a:prstDash val="solid"/>
                      <a:round/>
                      <a:headEnd type="none" w="med" len="med"/>
                      <a:tailEnd type="none" w="med" len="med"/>
                    </a:lnT>
                    <a:lnB>
                      <a:noFill/>
                    </a:lnB>
                  </a:tcPr>
                </a:tc>
                <a:tc>
                  <a:txBody>
                    <a:bodyPr/>
                    <a:lstStyle/>
                    <a:p>
                      <a:pPr algn="l" fontAlgn="b"/>
                      <a:endParaRPr lang="ca-ES"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FFFFFF"/>
                      </a:solidFill>
                      <a:prstDash val="solid"/>
                      <a:round/>
                      <a:headEnd type="none" w="med" len="med"/>
                      <a:tailEnd type="none" w="med" len="med"/>
                    </a:lnT>
                    <a:lnB>
                      <a:noFill/>
                    </a:lnB>
                  </a:tcPr>
                </a:tc>
                <a:tc>
                  <a:txBody>
                    <a:bodyPr/>
                    <a:lstStyle/>
                    <a:p>
                      <a:pPr algn="l" fontAlgn="b"/>
                      <a:endParaRPr lang="ca-ES"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FFFFFF"/>
                      </a:solidFill>
                      <a:prstDash val="solid"/>
                      <a:round/>
                      <a:headEnd type="none" w="med" len="med"/>
                      <a:tailEnd type="none" w="med" len="med"/>
                    </a:lnT>
                    <a:lnB>
                      <a:noFill/>
                    </a:lnB>
                  </a:tcPr>
                </a:tc>
                <a:tc>
                  <a:txBody>
                    <a:bodyPr/>
                    <a:lstStyle/>
                    <a:p>
                      <a:pPr algn="l" fontAlgn="b"/>
                      <a:endParaRPr lang="ca-ES"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FFFFFF"/>
                      </a:solidFill>
                      <a:prstDash val="solid"/>
                      <a:round/>
                      <a:headEnd type="none" w="med" len="med"/>
                      <a:tailEnd type="none" w="med" len="med"/>
                    </a:lnT>
                    <a:lnB>
                      <a:noFill/>
                    </a:lnB>
                  </a:tcPr>
                </a:tc>
                <a:tc>
                  <a:txBody>
                    <a:bodyPr/>
                    <a:lstStyle/>
                    <a:p>
                      <a:pPr algn="l" fontAlgn="b"/>
                      <a:endParaRPr lang="ca-ES" sz="1100" b="0" i="0" u="none" strike="noStrike">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FFFFFF"/>
                      </a:solidFill>
                      <a:prstDash val="solid"/>
                      <a:round/>
                      <a:headEnd type="none" w="med" len="med"/>
                      <a:tailEnd type="none" w="med" len="med"/>
                    </a:lnT>
                    <a:lnB>
                      <a:noFill/>
                    </a:lnB>
                  </a:tcPr>
                </a:tc>
                <a:tc>
                  <a:txBody>
                    <a:bodyPr/>
                    <a:lstStyle/>
                    <a:p>
                      <a:pPr algn="l" fontAlgn="b"/>
                      <a:endParaRPr lang="ca-ES" sz="1100" b="0" i="0" u="none" strike="noStrike" dirty="0">
                        <a:solidFill>
                          <a:srgbClr val="000000"/>
                        </a:solidFill>
                        <a:effectLst/>
                        <a:latin typeface="Calibri" panose="020F0502020204030204" pitchFamily="34" charset="0"/>
                      </a:endParaRPr>
                    </a:p>
                  </a:txBody>
                  <a:tcPr marL="9525" marR="9525" marT="9525" marB="0" anchor="b">
                    <a:lnL>
                      <a:noFill/>
                    </a:lnL>
                    <a:lnR>
                      <a:noFill/>
                    </a:lnR>
                    <a:lnT w="12700" cap="flat" cmpd="sng" algn="ctr">
                      <a:solidFill>
                        <a:srgbClr val="FFFFFF"/>
                      </a:solidFill>
                      <a:prstDash val="solid"/>
                      <a:round/>
                      <a:headEnd type="none" w="med" len="med"/>
                      <a:tailEnd type="none" w="med" len="med"/>
                    </a:lnT>
                    <a:lnB>
                      <a:noFill/>
                    </a:lnB>
                  </a:tcPr>
                </a:tc>
              </a:tr>
            </a:tbl>
          </a:graphicData>
        </a:graphic>
      </p:graphicFrame>
    </p:spTree>
    <p:extLst>
      <p:ext uri="{BB962C8B-B14F-4D97-AF65-F5344CB8AC3E}">
        <p14:creationId xmlns:p14="http://schemas.microsoft.com/office/powerpoint/2010/main" val="40169298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p:nvPr/>
        </p:nvSpPr>
        <p:spPr>
          <a:xfrm>
            <a:off x="5580120" y="535259"/>
            <a:ext cx="6100764" cy="379591"/>
          </a:xfrm>
          <a:prstGeom prst="rect">
            <a:avLst/>
          </a:prstGeom>
          <a:noFill/>
        </p:spPr>
        <p:txBody>
          <a:bodyPr wrap="square" rtlCol="0">
            <a:spAutoFit/>
          </a:bodyPr>
          <a:lstStyle/>
          <a:p>
            <a:r>
              <a:rPr lang="en-US" sz="2800" baseline="30000" dirty="0">
                <a:solidFill>
                  <a:schemeClr val="bg1"/>
                </a:solidFill>
                <a:latin typeface="Futura Medium" charset="0"/>
                <a:ea typeface="Futura Medium" charset="0"/>
                <a:cs typeface="Futura Medium" charset="0"/>
              </a:rPr>
              <a:t>CASO CL</a:t>
            </a:r>
            <a:r>
              <a:rPr lang="es-ES" sz="2800" baseline="30000" dirty="0">
                <a:solidFill>
                  <a:schemeClr val="bg1"/>
                </a:solidFill>
                <a:latin typeface="Futura Medium" charset="0"/>
                <a:ea typeface="Futura Medium" charset="0"/>
                <a:cs typeface="Futura Medium" charset="0"/>
              </a:rPr>
              <a:t>ÍNICO </a:t>
            </a:r>
            <a:r>
              <a:rPr lang="en-US" sz="2800" baseline="30000" dirty="0">
                <a:solidFill>
                  <a:schemeClr val="bg1"/>
                </a:solidFill>
                <a:latin typeface="Futura Medium" charset="0"/>
                <a:ea typeface="Futura Medium" charset="0"/>
                <a:cs typeface="Futura Medium" charset="0"/>
              </a:rPr>
              <a:t>I XXXXX XXXXX XX XXXXXX</a:t>
            </a:r>
          </a:p>
        </p:txBody>
      </p:sp>
      <p:sp>
        <p:nvSpPr>
          <p:cNvPr id="14" name="TextBox 2">
            <a:extLst>
              <a:ext uri="{FF2B5EF4-FFF2-40B4-BE49-F238E27FC236}">
                <a16:creationId xmlns:a16="http://schemas.microsoft.com/office/drawing/2014/main" xmlns="" id="{AE112F47-2F72-D748-A69C-357DF20D40C6}"/>
              </a:ext>
            </a:extLst>
          </p:cNvPr>
          <p:cNvSpPr txBox="1"/>
          <p:nvPr/>
        </p:nvSpPr>
        <p:spPr>
          <a:xfrm>
            <a:off x="1134066" y="2243973"/>
            <a:ext cx="9851878" cy="235962"/>
          </a:xfrm>
          <a:prstGeom prst="rect">
            <a:avLst/>
          </a:prstGeom>
          <a:noFill/>
        </p:spPr>
        <p:txBody>
          <a:bodyPr wrap="square" rtlCol="0">
            <a:spAutoFit/>
          </a:bodyPr>
          <a:lstStyle/>
          <a:p>
            <a:r>
              <a:rPr lang="es-ES" sz="1400" spc="300" baseline="30000" dirty="0">
                <a:solidFill>
                  <a:srgbClr val="008376"/>
                </a:solidFill>
                <a:latin typeface="Lato" panose="020F0502020204030203" pitchFamily="34" charset="77"/>
                <a:ea typeface="Futura Medium" charset="0"/>
                <a:cs typeface="Futura Medium" charset="0"/>
              </a:rPr>
              <a:t>QUI SOM?</a:t>
            </a:r>
            <a:endParaRPr lang="en-US" sz="1400" spc="300" baseline="30000" dirty="0">
              <a:solidFill>
                <a:srgbClr val="008376"/>
              </a:solidFill>
              <a:latin typeface="Lato" panose="020F0502020204030203" pitchFamily="34" charset="77"/>
              <a:ea typeface="Futura Medium" charset="0"/>
              <a:cs typeface="Futura Medium" charset="0"/>
            </a:endParaRPr>
          </a:p>
        </p:txBody>
      </p:sp>
      <p:sp>
        <p:nvSpPr>
          <p:cNvPr id="15" name="TextBox 3">
            <a:extLst>
              <a:ext uri="{FF2B5EF4-FFF2-40B4-BE49-F238E27FC236}">
                <a16:creationId xmlns:a16="http://schemas.microsoft.com/office/drawing/2014/main" xmlns="" id="{684F0F4F-854D-8E45-8E45-8B1E8EBF22DE}"/>
              </a:ext>
            </a:extLst>
          </p:cNvPr>
          <p:cNvSpPr txBox="1"/>
          <p:nvPr/>
        </p:nvSpPr>
        <p:spPr>
          <a:xfrm>
            <a:off x="1134064" y="2426233"/>
            <a:ext cx="9851880" cy="2862322"/>
          </a:xfrm>
          <a:prstGeom prst="rect">
            <a:avLst/>
          </a:prstGeom>
          <a:noFill/>
        </p:spPr>
        <p:txBody>
          <a:bodyPr wrap="square" rtlCol="0" anchor="t">
            <a:spAutoFit/>
          </a:bodyPr>
          <a:lstStyle/>
          <a:p>
            <a:pPr algn="just">
              <a:lnSpc>
                <a:spcPct val="150000"/>
              </a:lnSpc>
            </a:pPr>
            <a:r>
              <a:rPr lang="ca-ES" sz="1000" dirty="0">
                <a:latin typeface="Lato" panose="020F0502020204030203" pitchFamily="34" charset="0"/>
              </a:rPr>
              <a:t>Som una empresa especialitzada en serveis de nutrició i educació per a centres escolars. </a:t>
            </a:r>
          </a:p>
          <a:p>
            <a:pPr algn="just">
              <a:lnSpc>
                <a:spcPct val="150000"/>
              </a:lnSpc>
            </a:pPr>
            <a:endParaRPr lang="ca-ES" sz="1000" dirty="0">
              <a:latin typeface="Lato" panose="020F0502020204030203" pitchFamily="34" charset="0"/>
            </a:endParaRPr>
          </a:p>
          <a:p>
            <a:pPr algn="just">
              <a:lnSpc>
                <a:spcPct val="150000"/>
              </a:lnSpc>
            </a:pPr>
            <a:r>
              <a:rPr lang="ca-ES" sz="1000" dirty="0">
                <a:latin typeface="Lato" panose="020F0502020204030203" pitchFamily="34" charset="0"/>
              </a:rPr>
              <a:t>A </a:t>
            </a:r>
            <a:r>
              <a:rPr lang="ca-ES" sz="1000" b="1" dirty="0">
                <a:solidFill>
                  <a:srgbClr val="197363"/>
                </a:solidFill>
                <a:latin typeface="Lato" panose="020F0502020204030203" pitchFamily="34" charset="0"/>
              </a:rPr>
              <a:t>SANED</a:t>
            </a:r>
            <a:r>
              <a:rPr lang="ca-ES" sz="1000" dirty="0">
                <a:latin typeface="Lato" panose="020F0502020204030203" pitchFamily="34" charset="0"/>
              </a:rPr>
              <a:t>  sabem que la funció d’un menjador escolar va més enllà de l’alimentació i que és una part fonamental de la tasca educativa de qualsevol escola. </a:t>
            </a:r>
          </a:p>
          <a:p>
            <a:pPr algn="just">
              <a:lnSpc>
                <a:spcPct val="150000"/>
              </a:lnSpc>
            </a:pPr>
            <a:r>
              <a:rPr lang="ca-ES" sz="1000" dirty="0">
                <a:latin typeface="Lato" panose="020F0502020204030203" pitchFamily="34" charset="0"/>
              </a:rPr>
              <a:t>El nostre compromís durant l’horari del migdia a l’escola és que els infants rebin una alimentació variada, equilibrada i sana, afavorint l’adquisició de conductes alimentàries adequades i hàbits saludables. A la vegada amb les activitats que organitzem volem educar en el lleure, infonent valors en els infants, com ara el respecte, la tolerància i l’honestedat.</a:t>
            </a:r>
          </a:p>
          <a:p>
            <a:pPr algn="just">
              <a:lnSpc>
                <a:spcPct val="150000"/>
              </a:lnSpc>
            </a:pPr>
            <a:endParaRPr lang="ca-ES" sz="1000" dirty="0">
              <a:latin typeface="Lato" panose="020F0502020204030203" pitchFamily="34" charset="0"/>
            </a:endParaRPr>
          </a:p>
          <a:p>
            <a:pPr algn="just">
              <a:lnSpc>
                <a:spcPct val="150000"/>
              </a:lnSpc>
            </a:pPr>
            <a:r>
              <a:rPr lang="ca-ES" sz="1000" dirty="0">
                <a:latin typeface="Lato" panose="020F0502020204030203" pitchFamily="34" charset="0"/>
              </a:rPr>
              <a:t>Oferim un servei integral de cuina ( programació i elaboració de menús ) i </a:t>
            </a:r>
            <a:r>
              <a:rPr lang="ca-ES" sz="1000" dirty="0" smtClean="0">
                <a:latin typeface="Lato" panose="020F0502020204030203" pitchFamily="34" charset="0"/>
              </a:rPr>
              <a:t>monitors/es- educadors/es. </a:t>
            </a:r>
            <a:r>
              <a:rPr lang="ca-ES" sz="1000" dirty="0">
                <a:latin typeface="Lato" panose="020F0502020204030203" pitchFamily="34" charset="0"/>
              </a:rPr>
              <a:t>I l’experiència del nostre equip de professionals que personalitza acuradament cada projecte, adequant-lo a les necessitats de cada centre.  </a:t>
            </a:r>
          </a:p>
          <a:p>
            <a:pPr algn="just">
              <a:lnSpc>
                <a:spcPct val="150000"/>
              </a:lnSpc>
            </a:pPr>
            <a:endParaRPr lang="ca-ES" sz="1000" dirty="0">
              <a:latin typeface="Lato" panose="020F0502020204030203" pitchFamily="34" charset="0"/>
            </a:endParaRPr>
          </a:p>
          <a:p>
            <a:pPr algn="just">
              <a:lnSpc>
                <a:spcPct val="150000"/>
              </a:lnSpc>
            </a:pPr>
            <a:r>
              <a:rPr lang="ca-ES" sz="1000" dirty="0">
                <a:latin typeface="Lato" panose="020F0502020204030203" pitchFamily="34" charset="0"/>
              </a:rPr>
              <a:t>Per a </a:t>
            </a:r>
            <a:r>
              <a:rPr lang="ca-ES" sz="1000" b="1" dirty="0">
                <a:solidFill>
                  <a:srgbClr val="197363"/>
                </a:solidFill>
                <a:latin typeface="Lato" panose="020F0502020204030203" pitchFamily="34" charset="0"/>
              </a:rPr>
              <a:t>SANED</a:t>
            </a:r>
            <a:r>
              <a:rPr lang="ca-ES" sz="1000" dirty="0">
                <a:latin typeface="Lato" panose="020F0502020204030203" pitchFamily="34" charset="0"/>
              </a:rPr>
              <a:t>, assolir aquests objectius és fonamental i ho fem a partir del coneixement, la il·lusió i l’entusiasme, ingredients del nostre dia a dia que ens ajuden a afrontar nous reptes i a aportar noves idees en col·laboració constant amb les escoles i centres educatius. Ens agrada saber que, entre tots, portem a bon terme una tasca tan apassionant com és la d’educar i preparar els més petits, ensenyant-los a créixer per al dia de demà.</a:t>
            </a:r>
          </a:p>
        </p:txBody>
      </p:sp>
      <p:sp>
        <p:nvSpPr>
          <p:cNvPr id="7" name="TextBox 1">
            <a:extLst>
              <a:ext uri="{FF2B5EF4-FFF2-40B4-BE49-F238E27FC236}">
                <a16:creationId xmlns:a16="http://schemas.microsoft.com/office/drawing/2014/main" xmlns="" id="{FC6A6ABB-F714-46F3-9761-EDD8B7046687}"/>
              </a:ext>
            </a:extLst>
          </p:cNvPr>
          <p:cNvSpPr txBox="1"/>
          <p:nvPr/>
        </p:nvSpPr>
        <p:spPr>
          <a:xfrm>
            <a:off x="1261947" y="541803"/>
            <a:ext cx="9657759" cy="256480"/>
          </a:xfrm>
          <a:prstGeom prst="rect">
            <a:avLst/>
          </a:prstGeom>
          <a:noFill/>
        </p:spPr>
        <p:txBody>
          <a:bodyPr wrap="square" rtlCol="0">
            <a:spAutoFit/>
          </a:bodyPr>
          <a:lstStyle/>
          <a:p>
            <a:pPr algn="ctr"/>
            <a:r>
              <a:rPr lang="es-ES" sz="1600" spc="300" baseline="30000" dirty="0">
                <a:latin typeface="Lato" panose="020F0502020204030203" pitchFamily="34" charset="77"/>
                <a:ea typeface="Futura Medium" charset="0"/>
                <a:cs typeface="Futura Medium" charset="0"/>
              </a:rPr>
              <a:t>PLA DE TREBALL ESCOLA MAS MARIA</a:t>
            </a:r>
          </a:p>
        </p:txBody>
      </p:sp>
      <p:sp>
        <p:nvSpPr>
          <p:cNvPr id="10" name="TextBox 1">
            <a:extLst>
              <a:ext uri="{FF2B5EF4-FFF2-40B4-BE49-F238E27FC236}">
                <a16:creationId xmlns:a16="http://schemas.microsoft.com/office/drawing/2014/main" xmlns="" id="{9DA73B0F-B2FF-49D1-917F-F698D598FBFA}"/>
              </a:ext>
            </a:extLst>
          </p:cNvPr>
          <p:cNvSpPr txBox="1"/>
          <p:nvPr/>
        </p:nvSpPr>
        <p:spPr>
          <a:xfrm>
            <a:off x="1164886" y="819207"/>
            <a:ext cx="9851880" cy="276999"/>
          </a:xfrm>
          <a:prstGeom prst="rect">
            <a:avLst/>
          </a:prstGeom>
          <a:noFill/>
        </p:spPr>
        <p:txBody>
          <a:bodyPr wrap="square" rtlCol="0">
            <a:spAutoFit/>
          </a:bodyPr>
          <a:lstStyle/>
          <a:p>
            <a:pPr algn="ctr"/>
            <a:r>
              <a:rPr lang="es-ES" b="1" spc="300" baseline="30000" dirty="0">
                <a:solidFill>
                  <a:srgbClr val="197363"/>
                </a:solidFill>
                <a:latin typeface="Lato Black" panose="020F0502020204030203" pitchFamily="34" charset="77"/>
                <a:ea typeface="Futura Medium" charset="0"/>
                <a:cs typeface="Futura Medium" charset="0"/>
              </a:rPr>
              <a:t>1. PRESENTACIÓ</a:t>
            </a:r>
            <a:endParaRPr lang="es-ES" spc="300" baseline="30000" dirty="0">
              <a:solidFill>
                <a:srgbClr val="197363"/>
              </a:solidFill>
              <a:latin typeface="Lato" panose="020F0502020204030203" pitchFamily="34" charset="77"/>
              <a:ea typeface="Futura Medium" charset="0"/>
              <a:cs typeface="Futura Medium" charset="0"/>
            </a:endParaRPr>
          </a:p>
        </p:txBody>
      </p:sp>
      <p:sp>
        <p:nvSpPr>
          <p:cNvPr id="2" name="Rectangle 2">
            <a:extLst>
              <a:ext uri="{FF2B5EF4-FFF2-40B4-BE49-F238E27FC236}">
                <a16:creationId xmlns:a16="http://schemas.microsoft.com/office/drawing/2014/main" xmlns="" id="{3C5CC604-50CB-4B8F-B7D1-D773DB24D6E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spTree>
    <p:extLst>
      <p:ext uri="{BB962C8B-B14F-4D97-AF65-F5344CB8AC3E}">
        <p14:creationId xmlns:p14="http://schemas.microsoft.com/office/powerpoint/2010/main" val="3504040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5 Imagen">
            <a:extLst>
              <a:ext uri="{FF2B5EF4-FFF2-40B4-BE49-F238E27FC236}">
                <a16:creationId xmlns:a16="http://schemas.microsoft.com/office/drawing/2014/main" xmlns="" id="{91CF7D62-4C36-4695-87DC-A59E3EE7478C}"/>
              </a:ext>
            </a:extLst>
          </p:cNvPr>
          <p:cNvPicPr>
            <a:picLocks noChangeAspect="1"/>
          </p:cNvPicPr>
          <p:nvPr/>
        </p:nvPicPr>
        <p:blipFill rotWithShape="1">
          <a:blip r:embed="rId2">
            <a:extLst>
              <a:ext uri="{28A0092B-C50C-407E-A947-70E740481C1C}">
                <a14:useLocalDpi xmlns:a14="http://schemas.microsoft.com/office/drawing/2010/main" val="0"/>
              </a:ext>
            </a:extLst>
          </a:blip>
          <a:srcRect t="12952" b="4412"/>
          <a:stretch/>
        </p:blipFill>
        <p:spPr>
          <a:xfrm rot="5400000">
            <a:off x="-1507537" y="1507537"/>
            <a:ext cx="6858000" cy="3842926"/>
          </a:xfrm>
          <a:prstGeom prst="rect">
            <a:avLst/>
          </a:prstGeom>
        </p:spPr>
      </p:pic>
      <p:sp>
        <p:nvSpPr>
          <p:cNvPr id="12" name="Rectángulo 11">
            <a:extLst>
              <a:ext uri="{FF2B5EF4-FFF2-40B4-BE49-F238E27FC236}">
                <a16:creationId xmlns:a16="http://schemas.microsoft.com/office/drawing/2014/main" xmlns="" id="{E0FBE0BD-5980-4CB0-B0D2-D1080F3D3F86}"/>
              </a:ext>
            </a:extLst>
          </p:cNvPr>
          <p:cNvSpPr/>
          <p:nvPr/>
        </p:nvSpPr>
        <p:spPr>
          <a:xfrm>
            <a:off x="4425438" y="2835124"/>
            <a:ext cx="4563836" cy="2831544"/>
          </a:xfrm>
          <a:prstGeom prst="rect">
            <a:avLst/>
          </a:prstGeom>
        </p:spPr>
        <p:txBody>
          <a:bodyPr wrap="square">
            <a:spAutoFit/>
          </a:bodyPr>
          <a:lstStyle/>
          <a:p>
            <a:pPr algn="ctr"/>
            <a:r>
              <a:rPr lang="ca-ES" sz="1400" dirty="0">
                <a:latin typeface="Lato-Regular"/>
              </a:rPr>
              <a:t>SANED ofereix </a:t>
            </a:r>
            <a:r>
              <a:rPr lang="ca-ES" sz="2000" dirty="0">
                <a:solidFill>
                  <a:srgbClr val="197363"/>
                </a:solidFill>
                <a:latin typeface="Lato-Bold"/>
              </a:rPr>
              <a:t>un servei integral de cuina i  de </a:t>
            </a:r>
            <a:r>
              <a:rPr lang="ca-ES" sz="2000" dirty="0" smtClean="0">
                <a:solidFill>
                  <a:srgbClr val="197363"/>
                </a:solidFill>
                <a:latin typeface="Lato-Bold"/>
              </a:rPr>
              <a:t>monitors/es-educadors/es</a:t>
            </a:r>
            <a:r>
              <a:rPr lang="ca-ES" sz="1400" dirty="0" smtClean="0">
                <a:latin typeface="Lato-Regular"/>
              </a:rPr>
              <a:t>, </a:t>
            </a:r>
            <a:r>
              <a:rPr lang="ca-ES" sz="1400" dirty="0">
                <a:latin typeface="Lato-Regular"/>
              </a:rPr>
              <a:t>amb la possibilitat d’adaptar-se a les necessitats especifiques de cada centre. </a:t>
            </a:r>
          </a:p>
          <a:p>
            <a:pPr algn="ctr"/>
            <a:endParaRPr lang="ca-ES" sz="1400" dirty="0">
              <a:latin typeface="Lato-Regular"/>
            </a:endParaRPr>
          </a:p>
          <a:p>
            <a:pPr algn="ctr"/>
            <a:endParaRPr lang="ca-ES" sz="1400" dirty="0">
              <a:latin typeface="Lato-Regular"/>
            </a:endParaRPr>
          </a:p>
          <a:p>
            <a:pPr algn="ctr"/>
            <a:endParaRPr lang="ca-ES" sz="1400" dirty="0">
              <a:latin typeface="Lato-Regular"/>
            </a:endParaRPr>
          </a:p>
          <a:p>
            <a:pPr algn="ctr"/>
            <a:r>
              <a:rPr lang="ca-ES" sz="1400" dirty="0">
                <a:latin typeface="Lato-Regular"/>
              </a:rPr>
              <a:t>Amb un </a:t>
            </a:r>
            <a:r>
              <a:rPr lang="ca-ES" sz="2000" dirty="0">
                <a:solidFill>
                  <a:srgbClr val="197363"/>
                </a:solidFill>
                <a:latin typeface="Lato-Bold"/>
              </a:rPr>
              <a:t>tracte 100% personalitzat, àgil i transmetent passió pel detall</a:t>
            </a:r>
            <a:r>
              <a:rPr lang="ca-ES" sz="1400" dirty="0">
                <a:latin typeface="Lato-Regular"/>
              </a:rPr>
              <a:t>, posem a disposició de cada escola la nostra important infraestructura de personal i </a:t>
            </a:r>
            <a:r>
              <a:rPr lang="ca-ES" sz="1400" dirty="0" smtClean="0">
                <a:latin typeface="Lato-Regular"/>
              </a:rPr>
              <a:t>mitjans </a:t>
            </a:r>
            <a:r>
              <a:rPr lang="ca-ES" sz="1400" dirty="0">
                <a:latin typeface="Lato-Regular"/>
              </a:rPr>
              <a:t>tècnics.</a:t>
            </a:r>
            <a:endParaRPr lang="ca-ES" sz="4000" dirty="0"/>
          </a:p>
        </p:txBody>
      </p:sp>
      <p:pic>
        <p:nvPicPr>
          <p:cNvPr id="16" name="Imagen 15">
            <a:extLst>
              <a:ext uri="{FF2B5EF4-FFF2-40B4-BE49-F238E27FC236}">
                <a16:creationId xmlns:a16="http://schemas.microsoft.com/office/drawing/2014/main" xmlns="" id="{533BDD2E-3721-400C-8454-36A5FFB427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787" y="733330"/>
            <a:ext cx="2260087" cy="5684883"/>
          </a:xfrm>
          <a:prstGeom prst="rect">
            <a:avLst/>
          </a:prstGeom>
        </p:spPr>
      </p:pic>
      <p:pic>
        <p:nvPicPr>
          <p:cNvPr id="17" name="Imagen 16">
            <a:extLst>
              <a:ext uri="{FF2B5EF4-FFF2-40B4-BE49-F238E27FC236}">
                <a16:creationId xmlns:a16="http://schemas.microsoft.com/office/drawing/2014/main" xmlns="" id="{0C6C8784-27C4-42E4-8FB1-A8B2A4AA6C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0191" y="6060836"/>
            <a:ext cx="494718" cy="561315"/>
          </a:xfrm>
          <a:prstGeom prst="rect">
            <a:avLst/>
          </a:prstGeom>
        </p:spPr>
      </p:pic>
      <p:pic>
        <p:nvPicPr>
          <p:cNvPr id="2" name="Imagen 1">
            <a:extLst>
              <a:ext uri="{FF2B5EF4-FFF2-40B4-BE49-F238E27FC236}">
                <a16:creationId xmlns:a16="http://schemas.microsoft.com/office/drawing/2014/main" xmlns="" id="{4F98E795-6D40-4C30-A993-87228C2EEA27}"/>
              </a:ext>
            </a:extLst>
          </p:cNvPr>
          <p:cNvPicPr>
            <a:picLocks noChangeAspect="1"/>
          </p:cNvPicPr>
          <p:nvPr/>
        </p:nvPicPr>
        <p:blipFill rotWithShape="1">
          <a:blip r:embed="rId5"/>
          <a:srcRect l="3991" t="35137" r="72959" b="41621"/>
          <a:stretch/>
        </p:blipFill>
        <p:spPr>
          <a:xfrm>
            <a:off x="4888952" y="1015068"/>
            <a:ext cx="3460124" cy="981230"/>
          </a:xfrm>
          <a:prstGeom prst="rect">
            <a:avLst/>
          </a:prstGeom>
        </p:spPr>
      </p:pic>
    </p:spTree>
    <p:extLst>
      <p:ext uri="{BB962C8B-B14F-4D97-AF65-F5344CB8AC3E}">
        <p14:creationId xmlns:p14="http://schemas.microsoft.com/office/powerpoint/2010/main" val="2053733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5F276749-F16F-4FC8-9B5B-B538667966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293790" cy="6862526"/>
          </a:xfrm>
          <a:prstGeom prst="rect">
            <a:avLst/>
          </a:prstGeom>
        </p:spPr>
      </p:pic>
      <p:sp>
        <p:nvSpPr>
          <p:cNvPr id="2" name="Rectángulo 1">
            <a:extLst>
              <a:ext uri="{FF2B5EF4-FFF2-40B4-BE49-F238E27FC236}">
                <a16:creationId xmlns:a16="http://schemas.microsoft.com/office/drawing/2014/main" xmlns="" id="{A8C10256-2FFC-4B82-B0EB-0272113EFF10}"/>
              </a:ext>
            </a:extLst>
          </p:cNvPr>
          <p:cNvSpPr/>
          <p:nvPr/>
        </p:nvSpPr>
        <p:spPr>
          <a:xfrm>
            <a:off x="7424656" y="2050375"/>
            <a:ext cx="4600253" cy="2462213"/>
          </a:xfrm>
          <a:prstGeom prst="rect">
            <a:avLst/>
          </a:prstGeom>
        </p:spPr>
        <p:txBody>
          <a:bodyPr wrap="square">
            <a:spAutoFit/>
          </a:bodyPr>
          <a:lstStyle/>
          <a:p>
            <a:pPr algn="ctr"/>
            <a:r>
              <a:rPr lang="ca-ES" sz="2000" dirty="0">
                <a:solidFill>
                  <a:srgbClr val="197363"/>
                </a:solidFill>
                <a:latin typeface="Lato-Bold"/>
              </a:rPr>
              <a:t>L’equip pedagògic de SANED </a:t>
            </a:r>
            <a:r>
              <a:rPr lang="ca-ES" sz="1400" dirty="0">
                <a:latin typeface="Lato-Regular"/>
              </a:rPr>
              <a:t>posa a disposició del centre </a:t>
            </a:r>
            <a:r>
              <a:rPr lang="ca-ES" sz="1400" dirty="0" smtClean="0">
                <a:latin typeface="Lato-Regular"/>
              </a:rPr>
              <a:t>monitors/es </a:t>
            </a:r>
            <a:r>
              <a:rPr lang="ca-ES" sz="1400" dirty="0">
                <a:latin typeface="Lato-Regular"/>
              </a:rPr>
              <a:t>i </a:t>
            </a:r>
            <a:r>
              <a:rPr lang="ca-ES" sz="1400" dirty="0" smtClean="0">
                <a:latin typeface="Lato-Regular"/>
              </a:rPr>
              <a:t>educadors/es, </a:t>
            </a:r>
            <a:r>
              <a:rPr lang="ca-ES" sz="1400" dirty="0">
                <a:latin typeface="Lato-Regular"/>
              </a:rPr>
              <a:t>que complementen el servei de menjador amb </a:t>
            </a:r>
            <a:r>
              <a:rPr lang="ca-ES" sz="2000" dirty="0">
                <a:solidFill>
                  <a:srgbClr val="197363"/>
                </a:solidFill>
                <a:latin typeface="Lato-Bold"/>
              </a:rPr>
              <a:t>activitats relacionades amb hàbits alimentaris, d’higiene, socials i de comportament. </a:t>
            </a:r>
          </a:p>
          <a:p>
            <a:pPr algn="ctr"/>
            <a:endParaRPr lang="ca-ES" sz="2000" dirty="0">
              <a:solidFill>
                <a:srgbClr val="197363"/>
              </a:solidFill>
              <a:latin typeface="Lato-Bold"/>
            </a:endParaRPr>
          </a:p>
          <a:p>
            <a:pPr algn="ctr"/>
            <a:r>
              <a:rPr lang="ca-ES" sz="1400" dirty="0">
                <a:latin typeface="Lato-Regular"/>
              </a:rPr>
              <a:t>Les activitats es coordinen dins d’un </a:t>
            </a:r>
            <a:r>
              <a:rPr lang="ca-ES" sz="2000" dirty="0">
                <a:solidFill>
                  <a:srgbClr val="197363"/>
                </a:solidFill>
                <a:latin typeface="Lato-Regular"/>
              </a:rPr>
              <a:t>Pla de Menjador Específic</a:t>
            </a:r>
            <a:r>
              <a:rPr lang="ca-ES" sz="1400" dirty="0">
                <a:latin typeface="Lato-Regular"/>
              </a:rPr>
              <a:t> per a cada centre.</a:t>
            </a:r>
            <a:endParaRPr lang="ca-ES" sz="4000" dirty="0"/>
          </a:p>
        </p:txBody>
      </p:sp>
      <p:pic>
        <p:nvPicPr>
          <p:cNvPr id="9" name="Imagen 8">
            <a:extLst>
              <a:ext uri="{FF2B5EF4-FFF2-40B4-BE49-F238E27FC236}">
                <a16:creationId xmlns:a16="http://schemas.microsoft.com/office/drawing/2014/main" xmlns="" id="{2C2011E8-9537-4E9C-B8B3-62D18F3251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30191" y="6060836"/>
            <a:ext cx="494718" cy="561315"/>
          </a:xfrm>
          <a:prstGeom prst="rect">
            <a:avLst/>
          </a:prstGeom>
        </p:spPr>
      </p:pic>
      <p:pic>
        <p:nvPicPr>
          <p:cNvPr id="3" name="Imagen 2">
            <a:extLst>
              <a:ext uri="{FF2B5EF4-FFF2-40B4-BE49-F238E27FC236}">
                <a16:creationId xmlns:a16="http://schemas.microsoft.com/office/drawing/2014/main" xmlns="" id="{4EA69E1E-6742-410F-AFE2-BBA59DD888A3}"/>
              </a:ext>
            </a:extLst>
          </p:cNvPr>
          <p:cNvPicPr>
            <a:picLocks noChangeAspect="1"/>
          </p:cNvPicPr>
          <p:nvPr/>
        </p:nvPicPr>
        <p:blipFill rotWithShape="1">
          <a:blip r:embed="rId4"/>
          <a:srcRect l="7844" t="23884" r="77362" b="54832"/>
          <a:stretch/>
        </p:blipFill>
        <p:spPr>
          <a:xfrm>
            <a:off x="8511257" y="595617"/>
            <a:ext cx="2218261" cy="897623"/>
          </a:xfrm>
          <a:prstGeom prst="rect">
            <a:avLst/>
          </a:prstGeom>
        </p:spPr>
      </p:pic>
      <p:sp>
        <p:nvSpPr>
          <p:cNvPr id="5" name="Rectángulo 4">
            <a:extLst>
              <a:ext uri="{FF2B5EF4-FFF2-40B4-BE49-F238E27FC236}">
                <a16:creationId xmlns:a16="http://schemas.microsoft.com/office/drawing/2014/main" xmlns="" id="{4B421CA0-84A7-4A0E-9059-821F8CAC526E}"/>
              </a:ext>
            </a:extLst>
          </p:cNvPr>
          <p:cNvSpPr/>
          <p:nvPr/>
        </p:nvSpPr>
        <p:spPr>
          <a:xfrm>
            <a:off x="8690994" y="1199626"/>
            <a:ext cx="293615" cy="2936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a:p>
        </p:txBody>
      </p:sp>
      <p:sp>
        <p:nvSpPr>
          <p:cNvPr id="6" name="CuadroTexto 5">
            <a:extLst>
              <a:ext uri="{FF2B5EF4-FFF2-40B4-BE49-F238E27FC236}">
                <a16:creationId xmlns:a16="http://schemas.microsoft.com/office/drawing/2014/main" xmlns="" id="{6ED11A87-8655-4239-B67D-A8D30B41580E}"/>
              </a:ext>
            </a:extLst>
          </p:cNvPr>
          <p:cNvSpPr txBox="1"/>
          <p:nvPr/>
        </p:nvSpPr>
        <p:spPr>
          <a:xfrm>
            <a:off x="8749319" y="1076434"/>
            <a:ext cx="296876" cy="523220"/>
          </a:xfrm>
          <a:prstGeom prst="rect">
            <a:avLst/>
          </a:prstGeom>
          <a:noFill/>
        </p:spPr>
        <p:txBody>
          <a:bodyPr wrap="square" rtlCol="0">
            <a:spAutoFit/>
          </a:bodyPr>
          <a:lstStyle/>
          <a:p>
            <a:r>
              <a:rPr lang="ca-ES" sz="2800" b="1" dirty="0">
                <a:solidFill>
                  <a:srgbClr val="197363"/>
                </a:solidFill>
                <a:latin typeface="Lato" panose="020F0502020204030203" pitchFamily="34" charset="0"/>
              </a:rPr>
              <a:t>I</a:t>
            </a:r>
          </a:p>
        </p:txBody>
      </p:sp>
    </p:spTree>
    <p:extLst>
      <p:ext uri="{BB962C8B-B14F-4D97-AF65-F5344CB8AC3E}">
        <p14:creationId xmlns:p14="http://schemas.microsoft.com/office/powerpoint/2010/main" val="3297705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
            <a:extLst>
              <a:ext uri="{FF2B5EF4-FFF2-40B4-BE49-F238E27FC236}">
                <a16:creationId xmlns:a16="http://schemas.microsoft.com/office/drawing/2014/main" xmlns="" id="{953ABFE0-9778-E04C-AAEA-2064E028DD37}"/>
              </a:ext>
            </a:extLst>
          </p:cNvPr>
          <p:cNvSpPr txBox="1"/>
          <p:nvPr/>
        </p:nvSpPr>
        <p:spPr>
          <a:xfrm>
            <a:off x="2240942" y="3429000"/>
            <a:ext cx="7259204" cy="584775"/>
          </a:xfrm>
          <a:prstGeom prst="rect">
            <a:avLst/>
          </a:prstGeom>
          <a:noFill/>
        </p:spPr>
        <p:txBody>
          <a:bodyPr wrap="square" rtlCol="0">
            <a:spAutoFit/>
          </a:bodyPr>
          <a:lstStyle/>
          <a:p>
            <a:pPr algn="ctr"/>
            <a:r>
              <a:rPr lang="ca-ES" sz="4800" b="1" spc="300" baseline="30000" dirty="0">
                <a:solidFill>
                  <a:srgbClr val="197363"/>
                </a:solidFill>
                <a:latin typeface="Lato Black" panose="020F0502020204030203" pitchFamily="34" charset="77"/>
                <a:ea typeface="Futura Medium" charset="0"/>
                <a:cs typeface="Futura Medium" charset="0"/>
              </a:rPr>
              <a:t>2. INTRODUCCIÓ P.T.</a:t>
            </a:r>
            <a:endParaRPr lang="ca-ES" sz="4800" spc="300" baseline="30000" dirty="0">
              <a:solidFill>
                <a:srgbClr val="197363"/>
              </a:solidFill>
              <a:latin typeface="Lato" panose="020F0502020204030203" pitchFamily="34" charset="77"/>
              <a:ea typeface="Futura Medium" charset="0"/>
              <a:cs typeface="Futura Medium" charset="0"/>
            </a:endParaRPr>
          </a:p>
        </p:txBody>
      </p:sp>
      <p:pic>
        <p:nvPicPr>
          <p:cNvPr id="11" name="Imagen 10">
            <a:extLst>
              <a:ext uri="{FF2B5EF4-FFF2-40B4-BE49-F238E27FC236}">
                <a16:creationId xmlns:a16="http://schemas.microsoft.com/office/drawing/2014/main" xmlns="" id="{B8571E2C-B3FD-4DFB-93E3-9D419D9232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12855"/>
            <a:ext cx="1402038" cy="1882548"/>
          </a:xfrm>
          <a:prstGeom prst="rect">
            <a:avLst/>
          </a:prstGeom>
        </p:spPr>
      </p:pic>
      <p:pic>
        <p:nvPicPr>
          <p:cNvPr id="17" name="Imagen 16">
            <a:extLst>
              <a:ext uri="{FF2B5EF4-FFF2-40B4-BE49-F238E27FC236}">
                <a16:creationId xmlns:a16="http://schemas.microsoft.com/office/drawing/2014/main" xmlns="" id="{15D1385F-7261-4DC7-8604-302E3D138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0410337" y="74511"/>
            <a:ext cx="1771938" cy="2623026"/>
          </a:xfrm>
          <a:prstGeom prst="rect">
            <a:avLst/>
          </a:prstGeom>
        </p:spPr>
      </p:pic>
      <p:pic>
        <p:nvPicPr>
          <p:cNvPr id="7" name="Imagen 6">
            <a:extLst>
              <a:ext uri="{FF2B5EF4-FFF2-40B4-BE49-F238E27FC236}">
                <a16:creationId xmlns:a16="http://schemas.microsoft.com/office/drawing/2014/main" xmlns="" id="{89500792-917B-46F1-BFD6-264DB26257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4303" y="2418104"/>
            <a:ext cx="792482" cy="899162"/>
          </a:xfrm>
          <a:prstGeom prst="rect">
            <a:avLst/>
          </a:prstGeom>
        </p:spPr>
      </p:pic>
      <p:pic>
        <p:nvPicPr>
          <p:cNvPr id="10" name="Imagen 9">
            <a:extLst>
              <a:ext uri="{FF2B5EF4-FFF2-40B4-BE49-F238E27FC236}">
                <a16:creationId xmlns:a16="http://schemas.microsoft.com/office/drawing/2014/main" xmlns="" id="{652644D5-0B2E-4A34-8015-237CA98FBF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0191" y="6060836"/>
            <a:ext cx="494718" cy="561315"/>
          </a:xfrm>
          <a:prstGeom prst="rect">
            <a:avLst/>
          </a:prstGeom>
        </p:spPr>
      </p:pic>
      <p:sp>
        <p:nvSpPr>
          <p:cNvPr id="19" name="Rectángulo 18">
            <a:extLst>
              <a:ext uri="{FF2B5EF4-FFF2-40B4-BE49-F238E27FC236}">
                <a16:creationId xmlns:a16="http://schemas.microsoft.com/office/drawing/2014/main" xmlns="" id="{58900964-D157-4CC5-A2ED-B02901BEE6FD}"/>
              </a:ext>
            </a:extLst>
          </p:cNvPr>
          <p:cNvSpPr/>
          <p:nvPr/>
        </p:nvSpPr>
        <p:spPr>
          <a:xfrm>
            <a:off x="2537982" y="4125509"/>
            <a:ext cx="6354348" cy="1323439"/>
          </a:xfrm>
          <a:prstGeom prst="rect">
            <a:avLst/>
          </a:prstGeom>
        </p:spPr>
        <p:txBody>
          <a:bodyPr wrap="square">
            <a:spAutoFit/>
          </a:bodyPr>
          <a:lstStyle/>
          <a:p>
            <a:pPr algn="ctr"/>
            <a:r>
              <a:rPr lang="ca-ES" sz="1600" dirty="0">
                <a:solidFill>
                  <a:srgbClr val="197363"/>
                </a:solidFill>
                <a:latin typeface="Lato-Bold"/>
              </a:rPr>
              <a:t>El Pla de Treball pretén ser el document que guiï l’activitat de l’equip pedagògic de </a:t>
            </a:r>
            <a:r>
              <a:rPr lang="ca-ES" sz="1600" dirty="0" err="1">
                <a:solidFill>
                  <a:srgbClr val="197363"/>
                </a:solidFill>
                <a:latin typeface="Lato-Bold"/>
              </a:rPr>
              <a:t>S</a:t>
            </a:r>
            <a:r>
              <a:rPr lang="ca-ES" sz="1600" dirty="0" err="1" smtClean="0">
                <a:solidFill>
                  <a:srgbClr val="197363"/>
                </a:solidFill>
                <a:latin typeface="Lato-Bold"/>
              </a:rPr>
              <a:t>aned</a:t>
            </a:r>
            <a:r>
              <a:rPr lang="ca-ES" sz="1600" dirty="0" smtClean="0">
                <a:solidFill>
                  <a:srgbClr val="197363"/>
                </a:solidFill>
                <a:latin typeface="Lato-Bold"/>
              </a:rPr>
              <a:t> </a:t>
            </a:r>
            <a:r>
              <a:rPr lang="ca-ES" sz="1600" dirty="0">
                <a:solidFill>
                  <a:srgbClr val="197363"/>
                </a:solidFill>
                <a:latin typeface="Lato-Bold"/>
              </a:rPr>
              <a:t>durant el curs. En aquest sentit és una proposta elaborada a partir de l’experiència i dels antecedents passats, amb la voluntat de donar continuïtat al desenvolupat el curs anterior.</a:t>
            </a:r>
            <a:endParaRPr lang="ca-ES" sz="4400" dirty="0">
              <a:solidFill>
                <a:srgbClr val="197363"/>
              </a:solidFill>
            </a:endParaRPr>
          </a:p>
        </p:txBody>
      </p:sp>
      <p:sp>
        <p:nvSpPr>
          <p:cNvPr id="20" name="CuadroTexto 19">
            <a:extLst>
              <a:ext uri="{FF2B5EF4-FFF2-40B4-BE49-F238E27FC236}">
                <a16:creationId xmlns:a16="http://schemas.microsoft.com/office/drawing/2014/main" xmlns="" id="{0573E6B9-48FC-408D-AC85-EEB6D3A23DDC}"/>
              </a:ext>
            </a:extLst>
          </p:cNvPr>
          <p:cNvSpPr txBox="1"/>
          <p:nvPr/>
        </p:nvSpPr>
        <p:spPr>
          <a:xfrm>
            <a:off x="3506177" y="3665640"/>
            <a:ext cx="4700326" cy="369332"/>
          </a:xfrm>
          <a:prstGeom prst="rect">
            <a:avLst/>
          </a:prstGeom>
          <a:noFill/>
        </p:spPr>
        <p:txBody>
          <a:bodyPr wrap="none" rtlCol="0">
            <a:spAutoFit/>
          </a:bodyPr>
          <a:lstStyle/>
          <a:p>
            <a:r>
              <a:rPr lang="ca-ES" dirty="0">
                <a:solidFill>
                  <a:schemeClr val="tx1">
                    <a:lumMod val="65000"/>
                    <a:lumOff val="35000"/>
                  </a:schemeClr>
                </a:solidFill>
              </a:rPr>
              <a:t>………………………………………………………………………….</a:t>
            </a:r>
          </a:p>
        </p:txBody>
      </p:sp>
    </p:spTree>
    <p:extLst>
      <p:ext uri="{BB962C8B-B14F-4D97-AF65-F5344CB8AC3E}">
        <p14:creationId xmlns:p14="http://schemas.microsoft.com/office/powerpoint/2010/main" val="2110020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p:nvPr/>
        </p:nvSpPr>
        <p:spPr>
          <a:xfrm>
            <a:off x="5580120" y="535259"/>
            <a:ext cx="6100764" cy="379591"/>
          </a:xfrm>
          <a:prstGeom prst="rect">
            <a:avLst/>
          </a:prstGeom>
          <a:noFill/>
        </p:spPr>
        <p:txBody>
          <a:bodyPr wrap="square" rtlCol="0">
            <a:spAutoFit/>
          </a:bodyPr>
          <a:lstStyle/>
          <a:p>
            <a:r>
              <a:rPr lang="en-US" sz="2800" baseline="30000" dirty="0">
                <a:solidFill>
                  <a:schemeClr val="bg1"/>
                </a:solidFill>
                <a:latin typeface="Futura Medium" charset="0"/>
                <a:ea typeface="Futura Medium" charset="0"/>
                <a:cs typeface="Futura Medium" charset="0"/>
              </a:rPr>
              <a:t>CASO CL</a:t>
            </a:r>
            <a:r>
              <a:rPr lang="es-ES" sz="2800" baseline="30000" dirty="0">
                <a:solidFill>
                  <a:schemeClr val="bg1"/>
                </a:solidFill>
                <a:latin typeface="Futura Medium" charset="0"/>
                <a:ea typeface="Futura Medium" charset="0"/>
                <a:cs typeface="Futura Medium" charset="0"/>
              </a:rPr>
              <a:t>ÍNICO </a:t>
            </a:r>
            <a:r>
              <a:rPr lang="en-US" sz="2800" baseline="30000" dirty="0">
                <a:solidFill>
                  <a:schemeClr val="bg1"/>
                </a:solidFill>
                <a:latin typeface="Futura Medium" charset="0"/>
                <a:ea typeface="Futura Medium" charset="0"/>
                <a:cs typeface="Futura Medium" charset="0"/>
              </a:rPr>
              <a:t>I XXXXX XXXXX XX XXXXXX</a:t>
            </a:r>
          </a:p>
        </p:txBody>
      </p:sp>
      <p:sp>
        <p:nvSpPr>
          <p:cNvPr id="14" name="TextBox 2">
            <a:extLst>
              <a:ext uri="{FF2B5EF4-FFF2-40B4-BE49-F238E27FC236}">
                <a16:creationId xmlns:a16="http://schemas.microsoft.com/office/drawing/2014/main" xmlns="" id="{AE112F47-2F72-D748-A69C-357DF20D40C6}"/>
              </a:ext>
            </a:extLst>
          </p:cNvPr>
          <p:cNvSpPr txBox="1"/>
          <p:nvPr/>
        </p:nvSpPr>
        <p:spPr>
          <a:xfrm>
            <a:off x="1134066" y="2252362"/>
            <a:ext cx="9851878" cy="235962"/>
          </a:xfrm>
          <a:prstGeom prst="rect">
            <a:avLst/>
          </a:prstGeom>
          <a:noFill/>
        </p:spPr>
        <p:txBody>
          <a:bodyPr wrap="square" rtlCol="0">
            <a:spAutoFit/>
          </a:bodyPr>
          <a:lstStyle/>
          <a:p>
            <a:r>
              <a:rPr lang="es-ES" sz="1400" spc="300" baseline="30000" dirty="0">
                <a:solidFill>
                  <a:srgbClr val="008376"/>
                </a:solidFill>
                <a:latin typeface="Lato" panose="020F0502020204030203" pitchFamily="34" charset="77"/>
                <a:ea typeface="Futura Medium" charset="0"/>
                <a:cs typeface="Futura Medium" charset="0"/>
              </a:rPr>
              <a:t>RESPECTE ALS EQUIPS - </a:t>
            </a:r>
            <a:endParaRPr lang="en-US" sz="1400" spc="300" baseline="30000" dirty="0">
              <a:solidFill>
                <a:srgbClr val="008376"/>
              </a:solidFill>
              <a:latin typeface="Lato" panose="020F0502020204030203" pitchFamily="34" charset="77"/>
              <a:ea typeface="Futura Medium" charset="0"/>
              <a:cs typeface="Futura Medium" charset="0"/>
            </a:endParaRPr>
          </a:p>
        </p:txBody>
      </p:sp>
      <p:sp>
        <p:nvSpPr>
          <p:cNvPr id="15" name="TextBox 3">
            <a:extLst>
              <a:ext uri="{FF2B5EF4-FFF2-40B4-BE49-F238E27FC236}">
                <a16:creationId xmlns:a16="http://schemas.microsoft.com/office/drawing/2014/main" xmlns="" id="{684F0F4F-854D-8E45-8E45-8B1E8EBF22DE}"/>
              </a:ext>
            </a:extLst>
          </p:cNvPr>
          <p:cNvSpPr txBox="1"/>
          <p:nvPr/>
        </p:nvSpPr>
        <p:spPr>
          <a:xfrm>
            <a:off x="1134064" y="2434622"/>
            <a:ext cx="9851880" cy="3477875"/>
          </a:xfrm>
          <a:prstGeom prst="rect">
            <a:avLst/>
          </a:prstGeom>
          <a:noFill/>
        </p:spPr>
        <p:txBody>
          <a:bodyPr wrap="square" rtlCol="0" anchor="t">
            <a:spAutoFit/>
          </a:bodyPr>
          <a:lstStyle/>
          <a:p>
            <a:r>
              <a:rPr lang="ca-ES" sz="1000" dirty="0">
                <a:latin typeface="Lato" panose="020F0502020204030203" pitchFamily="34" charset="0"/>
              </a:rPr>
              <a:t>Programació de les activitats pedagògiques:</a:t>
            </a:r>
            <a:endParaRPr lang="es-ES" sz="1000" dirty="0">
              <a:latin typeface="Lato" panose="020F0502020204030203" pitchFamily="34" charset="0"/>
            </a:endParaRPr>
          </a:p>
          <a:p>
            <a:pPr marL="628650" lvl="1" indent="-171450">
              <a:buFont typeface="Arial" panose="020B0604020202020204" pitchFamily="34" charset="0"/>
              <a:buChar char="•"/>
            </a:pPr>
            <a:r>
              <a:rPr lang="ca-ES" sz="1000" dirty="0" smtClean="0">
                <a:latin typeface="Lato" panose="020F0502020204030203" pitchFamily="34" charset="0"/>
              </a:rPr>
              <a:t>Adequades </a:t>
            </a:r>
            <a:r>
              <a:rPr lang="ca-ES" sz="1000" dirty="0">
                <a:latin typeface="Lato" panose="020F0502020204030203" pitchFamily="34" charset="0"/>
              </a:rPr>
              <a:t>a les edats dels participants.</a:t>
            </a:r>
            <a:endParaRPr lang="es-ES" sz="1000" dirty="0">
              <a:latin typeface="Lato" panose="020F0502020204030203" pitchFamily="34" charset="0"/>
            </a:endParaRPr>
          </a:p>
          <a:p>
            <a:pPr marL="628650" lvl="1" indent="-171450">
              <a:buFont typeface="Arial" panose="020B0604020202020204" pitchFamily="34" charset="0"/>
              <a:buChar char="•"/>
            </a:pPr>
            <a:r>
              <a:rPr lang="ca-ES" sz="1000" dirty="0">
                <a:latin typeface="Lato" panose="020F0502020204030203" pitchFamily="34" charset="0"/>
              </a:rPr>
              <a:t>Adequades a les necessitats dels infants.</a:t>
            </a:r>
            <a:endParaRPr lang="es-ES" sz="1000" dirty="0">
              <a:latin typeface="Lato" panose="020F0502020204030203" pitchFamily="34" charset="0"/>
            </a:endParaRPr>
          </a:p>
          <a:p>
            <a:pPr marL="628650" lvl="1" indent="-171450">
              <a:buFont typeface="Arial" panose="020B0604020202020204" pitchFamily="34" charset="0"/>
              <a:buChar char="•"/>
            </a:pPr>
            <a:r>
              <a:rPr lang="ca-ES" sz="1000" dirty="0">
                <a:latin typeface="Lato" panose="020F0502020204030203" pitchFamily="34" charset="0"/>
              </a:rPr>
              <a:t>Adequades en el temps i l’espai.</a:t>
            </a:r>
            <a:endParaRPr lang="es-ES" sz="1000" dirty="0">
              <a:latin typeface="Lato" panose="020F0502020204030203" pitchFamily="34" charset="0"/>
            </a:endParaRPr>
          </a:p>
          <a:p>
            <a:pPr marL="628650" lvl="1" indent="-171450">
              <a:buFont typeface="Arial" panose="020B0604020202020204" pitchFamily="34" charset="0"/>
              <a:buChar char="•"/>
            </a:pPr>
            <a:r>
              <a:rPr lang="ca-ES" sz="1000" dirty="0">
                <a:latin typeface="Lato" panose="020F0502020204030203" pitchFamily="34" charset="0"/>
              </a:rPr>
              <a:t>Respectant i optimitzant el material tant fungible com no fungible.</a:t>
            </a:r>
            <a:endParaRPr lang="es-ES" sz="1000" dirty="0">
              <a:latin typeface="Lato" panose="020F0502020204030203" pitchFamily="34" charset="0"/>
            </a:endParaRPr>
          </a:p>
          <a:p>
            <a:pPr marL="628650" lvl="1" indent="-171450">
              <a:buFont typeface="Arial" panose="020B0604020202020204" pitchFamily="34" charset="0"/>
              <a:buChar char="•"/>
            </a:pPr>
            <a:r>
              <a:rPr lang="ca-ES" sz="1000" dirty="0">
                <a:latin typeface="Lato" panose="020F0502020204030203" pitchFamily="34" charset="0"/>
              </a:rPr>
              <a:t>Fent l’avaluació corresponent un cop finalitzada.</a:t>
            </a:r>
            <a:endParaRPr lang="es-ES" sz="1000" dirty="0">
              <a:latin typeface="Lato" panose="020F0502020204030203" pitchFamily="34" charset="0"/>
            </a:endParaRPr>
          </a:p>
          <a:p>
            <a:r>
              <a:rPr lang="ca-ES" sz="1000" dirty="0">
                <a:latin typeface="Lato" panose="020F0502020204030203" pitchFamily="34" charset="0"/>
              </a:rPr>
              <a:t>Assistència a les reunions d’equip:</a:t>
            </a:r>
            <a:endParaRPr lang="es-ES" sz="1000" dirty="0">
              <a:latin typeface="Lato" panose="020F0502020204030203" pitchFamily="34" charset="0"/>
            </a:endParaRPr>
          </a:p>
          <a:p>
            <a:pPr marL="628650" lvl="1" indent="-171450">
              <a:buFont typeface="Arial" panose="020B0604020202020204" pitchFamily="34" charset="0"/>
              <a:buChar char="•"/>
            </a:pPr>
            <a:r>
              <a:rPr lang="ca-ES" sz="1000" dirty="0">
                <a:latin typeface="Lato" panose="020F0502020204030203" pitchFamily="34" charset="0"/>
              </a:rPr>
              <a:t>Participació activa.</a:t>
            </a:r>
            <a:endParaRPr lang="es-ES" sz="1000" dirty="0">
              <a:latin typeface="Lato" panose="020F0502020204030203" pitchFamily="34" charset="0"/>
            </a:endParaRPr>
          </a:p>
          <a:p>
            <a:pPr marL="628650" lvl="1" indent="-171450">
              <a:buFont typeface="Arial" panose="020B0604020202020204" pitchFamily="34" charset="0"/>
              <a:buChar char="•"/>
            </a:pPr>
            <a:r>
              <a:rPr lang="ca-ES" sz="1000" dirty="0">
                <a:latin typeface="Lato" panose="020F0502020204030203" pitchFamily="34" charset="0"/>
              </a:rPr>
              <a:t>Cal que les entenguin com a part important del funcionament diari.</a:t>
            </a:r>
            <a:endParaRPr lang="es-ES" sz="1000" dirty="0">
              <a:latin typeface="Lato" panose="020F0502020204030203" pitchFamily="34" charset="0"/>
            </a:endParaRPr>
          </a:p>
          <a:p>
            <a:pPr marL="628650" lvl="1" indent="-171450">
              <a:buFont typeface="Arial" panose="020B0604020202020204" pitchFamily="34" charset="0"/>
              <a:buChar char="•"/>
            </a:pPr>
            <a:r>
              <a:rPr lang="ca-ES" sz="1000" dirty="0">
                <a:latin typeface="Lato" panose="020F0502020204030203" pitchFamily="34" charset="0"/>
              </a:rPr>
              <a:t>Acceptar i dur a terme els acords resultants.</a:t>
            </a:r>
            <a:endParaRPr lang="es-ES" sz="1000" dirty="0">
              <a:latin typeface="Lato" panose="020F0502020204030203" pitchFamily="34" charset="0"/>
            </a:endParaRPr>
          </a:p>
          <a:p>
            <a:r>
              <a:rPr lang="ca-ES" sz="1000" dirty="0">
                <a:latin typeface="Lato" panose="020F0502020204030203" pitchFamily="34" charset="0"/>
              </a:rPr>
              <a:t>Sentit crític de la feina:</a:t>
            </a:r>
            <a:endParaRPr lang="es-ES" sz="1000" dirty="0">
              <a:latin typeface="Lato" panose="020F0502020204030203" pitchFamily="34" charset="0"/>
            </a:endParaRPr>
          </a:p>
          <a:p>
            <a:pPr marL="628650" lvl="1" indent="-171450">
              <a:buFont typeface="Arial" panose="020B0604020202020204" pitchFamily="34" charset="0"/>
              <a:buChar char="•"/>
            </a:pPr>
            <a:r>
              <a:rPr lang="ca-ES" sz="1000" dirty="0">
                <a:latin typeface="Lato" panose="020F0502020204030203" pitchFamily="34" charset="0"/>
              </a:rPr>
              <a:t>Participació activa de les decisions preses.</a:t>
            </a:r>
            <a:endParaRPr lang="es-ES" sz="1000" dirty="0">
              <a:latin typeface="Lato" panose="020F0502020204030203" pitchFamily="34" charset="0"/>
            </a:endParaRPr>
          </a:p>
          <a:p>
            <a:pPr marL="628650" lvl="1" indent="-171450">
              <a:buFont typeface="Arial" panose="020B0604020202020204" pitchFamily="34" charset="0"/>
              <a:buChar char="•"/>
            </a:pPr>
            <a:r>
              <a:rPr lang="ca-ES" sz="1000" dirty="0">
                <a:latin typeface="Lato" panose="020F0502020204030203" pitchFamily="34" charset="0"/>
              </a:rPr>
              <a:t>Que sentin curiositat i siguin creatius.</a:t>
            </a:r>
            <a:endParaRPr lang="es-ES" sz="1000" dirty="0">
              <a:latin typeface="Lato" panose="020F0502020204030203" pitchFamily="34" charset="0"/>
            </a:endParaRPr>
          </a:p>
          <a:p>
            <a:pPr marL="628650" lvl="1" indent="-171450">
              <a:buFont typeface="Arial" panose="020B0604020202020204" pitchFamily="34" charset="0"/>
              <a:buChar char="•"/>
            </a:pPr>
            <a:r>
              <a:rPr lang="ca-ES" sz="1000" dirty="0">
                <a:latin typeface="Lato" panose="020F0502020204030203" pitchFamily="34" charset="0"/>
              </a:rPr>
              <a:t>Ser conseqüents amb els acords presos.</a:t>
            </a:r>
            <a:endParaRPr lang="es-ES" sz="1000" dirty="0">
              <a:latin typeface="Lato" panose="020F0502020204030203" pitchFamily="34" charset="0"/>
            </a:endParaRPr>
          </a:p>
          <a:p>
            <a:r>
              <a:rPr lang="ca-ES" sz="1000" dirty="0">
                <a:latin typeface="Lato" panose="020F0502020204030203" pitchFamily="34" charset="0"/>
              </a:rPr>
              <a:t>Treball en equip:</a:t>
            </a:r>
            <a:endParaRPr lang="es-ES" sz="1000" dirty="0">
              <a:latin typeface="Lato" panose="020F0502020204030203" pitchFamily="34" charset="0"/>
            </a:endParaRPr>
          </a:p>
          <a:p>
            <a:pPr marL="628650" lvl="1" indent="-171450">
              <a:buFont typeface="Arial" panose="020B0604020202020204" pitchFamily="34" charset="0"/>
              <a:buChar char="•"/>
            </a:pPr>
            <a:r>
              <a:rPr lang="ca-ES" sz="1000" dirty="0">
                <a:latin typeface="Lato" panose="020F0502020204030203" pitchFamily="34" charset="0"/>
              </a:rPr>
              <a:t>Entendre que formen part d’un únic equip amb habilitats complementàries, compromès amb una visió comuna, amb objectius de rendiment i mètode de treball consensuat, amb la responsabilitat compartida sobre els resultats.</a:t>
            </a:r>
            <a:endParaRPr lang="es-ES" sz="1000" dirty="0">
              <a:latin typeface="Lato" panose="020F0502020204030203" pitchFamily="34" charset="0"/>
            </a:endParaRPr>
          </a:p>
          <a:p>
            <a:pPr marL="628650" lvl="1" indent="-171450">
              <a:buFont typeface="Arial" panose="020B0604020202020204" pitchFamily="34" charset="0"/>
              <a:buChar char="•"/>
            </a:pPr>
            <a:r>
              <a:rPr lang="ca-ES" sz="1000" dirty="0" smtClean="0">
                <a:latin typeface="Lato" panose="020F0502020204030203" pitchFamily="34" charset="0"/>
              </a:rPr>
              <a:t>Aconseguir, gràcies  a </a:t>
            </a:r>
            <a:r>
              <a:rPr lang="ca-ES" sz="1000" dirty="0">
                <a:latin typeface="Lato" panose="020F0502020204030203" pitchFamily="34" charset="0"/>
              </a:rPr>
              <a:t>la millora del Treball en equip:</a:t>
            </a:r>
            <a:endParaRPr lang="es-ES" sz="1000" dirty="0">
              <a:latin typeface="Lato" panose="020F0502020204030203" pitchFamily="34" charset="0"/>
            </a:endParaRPr>
          </a:p>
          <a:p>
            <a:pPr marL="1085850" lvl="2" indent="-171450">
              <a:buFont typeface="Arial" panose="020B0604020202020204" pitchFamily="34" charset="0"/>
              <a:buChar char="•"/>
            </a:pPr>
            <a:r>
              <a:rPr lang="ca-ES" sz="1000" dirty="0">
                <a:latin typeface="Lato" panose="020F0502020204030203" pitchFamily="34" charset="0"/>
              </a:rPr>
              <a:t>Analitzar problemes comuns</a:t>
            </a:r>
            <a:r>
              <a:rPr lang="ca-ES" sz="1000" dirty="0" smtClean="0">
                <a:latin typeface="Lato" panose="020F0502020204030203" pitchFamily="34" charset="0"/>
              </a:rPr>
              <a:t>.</a:t>
            </a:r>
          </a:p>
          <a:p>
            <a:pPr marL="1085850" lvl="2" indent="-171450">
              <a:buFont typeface="Arial" panose="020B0604020202020204" pitchFamily="34" charset="0"/>
              <a:buChar char="•"/>
            </a:pPr>
            <a:r>
              <a:rPr lang="es-ES" sz="1000" dirty="0" err="1" smtClean="0">
                <a:latin typeface="Lato" panose="020F0502020204030203" pitchFamily="34" charset="0"/>
              </a:rPr>
              <a:t>Equips</a:t>
            </a:r>
            <a:r>
              <a:rPr lang="es-ES" sz="1000" dirty="0" smtClean="0">
                <a:latin typeface="Lato" panose="020F0502020204030203" pitchFamily="34" charset="0"/>
              </a:rPr>
              <a:t> de </a:t>
            </a:r>
            <a:r>
              <a:rPr lang="es-ES" sz="1000" dirty="0" err="1" smtClean="0">
                <a:latin typeface="Lato" panose="020F0502020204030203" pitchFamily="34" charset="0"/>
              </a:rPr>
              <a:t>treball</a:t>
            </a:r>
            <a:r>
              <a:rPr lang="es-ES" sz="1000" dirty="0" smtClean="0">
                <a:latin typeface="Lato" panose="020F0502020204030203" pitchFamily="34" charset="0"/>
              </a:rPr>
              <a:t> per cicles</a:t>
            </a:r>
            <a:endParaRPr lang="es-ES" sz="1000" dirty="0">
              <a:latin typeface="Lato" panose="020F0502020204030203" pitchFamily="34" charset="0"/>
            </a:endParaRPr>
          </a:p>
          <a:p>
            <a:pPr marL="1085850" lvl="2" indent="-171450">
              <a:buFont typeface="Arial" panose="020B0604020202020204" pitchFamily="34" charset="0"/>
              <a:buChar char="•"/>
            </a:pPr>
            <a:r>
              <a:rPr lang="ca-ES" sz="1000" dirty="0">
                <a:latin typeface="Lato" panose="020F0502020204030203" pitchFamily="34" charset="0"/>
              </a:rPr>
              <a:t>Actuar amb criteris coherents davant els infants</a:t>
            </a:r>
            <a:r>
              <a:rPr lang="ca-ES" sz="1000" dirty="0" smtClean="0">
                <a:latin typeface="Lato" panose="020F0502020204030203" pitchFamily="34" charset="0"/>
              </a:rPr>
              <a:t>.</a:t>
            </a:r>
          </a:p>
          <a:p>
            <a:pPr lvl="2"/>
            <a:endParaRPr lang="es-ES" sz="1000" dirty="0">
              <a:latin typeface="Lato" panose="020F0502020204030203" pitchFamily="34" charset="0"/>
            </a:endParaRPr>
          </a:p>
        </p:txBody>
      </p:sp>
      <p:sp>
        <p:nvSpPr>
          <p:cNvPr id="7" name="TextBox 1">
            <a:extLst>
              <a:ext uri="{FF2B5EF4-FFF2-40B4-BE49-F238E27FC236}">
                <a16:creationId xmlns:a16="http://schemas.microsoft.com/office/drawing/2014/main" xmlns="" id="{FC6A6ABB-F714-46F3-9761-EDD8B7046687}"/>
              </a:ext>
            </a:extLst>
          </p:cNvPr>
          <p:cNvSpPr txBox="1"/>
          <p:nvPr/>
        </p:nvSpPr>
        <p:spPr>
          <a:xfrm>
            <a:off x="1261947" y="541803"/>
            <a:ext cx="9657759" cy="256480"/>
          </a:xfrm>
          <a:prstGeom prst="rect">
            <a:avLst/>
          </a:prstGeom>
          <a:noFill/>
        </p:spPr>
        <p:txBody>
          <a:bodyPr wrap="square" rtlCol="0">
            <a:spAutoFit/>
          </a:bodyPr>
          <a:lstStyle/>
          <a:p>
            <a:pPr algn="ctr"/>
            <a:r>
              <a:rPr lang="es-ES" sz="1600" spc="300" baseline="30000" dirty="0">
                <a:latin typeface="Lato" panose="020F0502020204030203" pitchFamily="34" charset="77"/>
                <a:ea typeface="Futura Medium" charset="0"/>
                <a:cs typeface="Futura Medium" charset="0"/>
              </a:rPr>
              <a:t>PLA DE TREBALL ESCOLA MAS MARIA</a:t>
            </a:r>
          </a:p>
        </p:txBody>
      </p:sp>
      <p:sp>
        <p:nvSpPr>
          <p:cNvPr id="10" name="TextBox 1">
            <a:extLst>
              <a:ext uri="{FF2B5EF4-FFF2-40B4-BE49-F238E27FC236}">
                <a16:creationId xmlns:a16="http://schemas.microsoft.com/office/drawing/2014/main" xmlns="" id="{9DA73B0F-B2FF-49D1-917F-F698D598FBFA}"/>
              </a:ext>
            </a:extLst>
          </p:cNvPr>
          <p:cNvSpPr txBox="1"/>
          <p:nvPr/>
        </p:nvSpPr>
        <p:spPr>
          <a:xfrm>
            <a:off x="1164886" y="819207"/>
            <a:ext cx="9851880" cy="276999"/>
          </a:xfrm>
          <a:prstGeom prst="rect">
            <a:avLst/>
          </a:prstGeom>
          <a:noFill/>
        </p:spPr>
        <p:txBody>
          <a:bodyPr wrap="square" rtlCol="0">
            <a:spAutoFit/>
          </a:bodyPr>
          <a:lstStyle/>
          <a:p>
            <a:pPr algn="ctr"/>
            <a:r>
              <a:rPr lang="es-ES" b="1" spc="300" baseline="30000" dirty="0">
                <a:solidFill>
                  <a:srgbClr val="197363"/>
                </a:solidFill>
                <a:latin typeface="Lato Black" panose="020F0502020204030203" pitchFamily="34" charset="77"/>
                <a:ea typeface="Futura Medium" charset="0"/>
                <a:cs typeface="Futura Medium" charset="0"/>
              </a:rPr>
              <a:t>2. INTRODUCCIÓ AL P.T.</a:t>
            </a:r>
            <a:endParaRPr lang="es-ES" spc="300" baseline="30000" dirty="0">
              <a:solidFill>
                <a:srgbClr val="197363"/>
              </a:solidFill>
              <a:latin typeface="Lato" panose="020F0502020204030203" pitchFamily="34" charset="77"/>
              <a:ea typeface="Futura Medium" charset="0"/>
              <a:cs typeface="Futura Medium" charset="0"/>
            </a:endParaRPr>
          </a:p>
        </p:txBody>
      </p:sp>
      <p:sp>
        <p:nvSpPr>
          <p:cNvPr id="2" name="Rectangle 2">
            <a:extLst>
              <a:ext uri="{FF2B5EF4-FFF2-40B4-BE49-F238E27FC236}">
                <a16:creationId xmlns:a16="http://schemas.microsoft.com/office/drawing/2014/main" xmlns="" id="{3C5CC604-50CB-4B8F-B7D1-D773DB24D6E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8" name="TextBox 2">
            <a:extLst>
              <a:ext uri="{FF2B5EF4-FFF2-40B4-BE49-F238E27FC236}">
                <a16:creationId xmlns:a16="http://schemas.microsoft.com/office/drawing/2014/main" xmlns="" id="{AE112F47-2F72-D748-A69C-357DF20D40C6}"/>
              </a:ext>
            </a:extLst>
          </p:cNvPr>
          <p:cNvSpPr txBox="1"/>
          <p:nvPr/>
        </p:nvSpPr>
        <p:spPr>
          <a:xfrm>
            <a:off x="3861707" y="1291302"/>
            <a:ext cx="7230372" cy="738664"/>
          </a:xfrm>
          <a:prstGeom prst="rect">
            <a:avLst/>
          </a:prstGeom>
          <a:noFill/>
        </p:spPr>
        <p:txBody>
          <a:bodyPr wrap="square" rtlCol="0">
            <a:spAutoFit/>
          </a:bodyPr>
          <a:lstStyle/>
          <a:p>
            <a:r>
              <a:rPr lang="ca-ES" sz="1400" spc="300" dirty="0">
                <a:solidFill>
                  <a:srgbClr val="008376"/>
                </a:solidFill>
                <a:latin typeface="Lato" panose="020F0502020204030203" pitchFamily="34" charset="77"/>
                <a:ea typeface="Futura Medium" charset="0"/>
                <a:cs typeface="Futura Medium" charset="0"/>
              </a:rPr>
              <a:t>Aquesta introducció té com a punt de partida la Memòria del curs anterior per tal de poder emmarcar els aspectes a abordar durant el curs escolar. Aquesta n’és la síntesis</a:t>
            </a:r>
            <a:r>
              <a:rPr lang="ca-ES" sz="1400" spc="300" baseline="30000" dirty="0">
                <a:solidFill>
                  <a:srgbClr val="008376"/>
                </a:solidFill>
                <a:latin typeface="Lato" panose="020F0502020204030203" pitchFamily="34" charset="77"/>
                <a:ea typeface="Futura Medium" charset="0"/>
                <a:cs typeface="Futura Medium" charset="0"/>
              </a:rPr>
              <a:t> </a:t>
            </a:r>
          </a:p>
        </p:txBody>
      </p:sp>
    </p:spTree>
    <p:extLst>
      <p:ext uri="{BB962C8B-B14F-4D97-AF65-F5344CB8AC3E}">
        <p14:creationId xmlns:p14="http://schemas.microsoft.com/office/powerpoint/2010/main" val="762492834"/>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13453</TotalTime>
  <Words>3975</Words>
  <Application>Microsoft Office PowerPoint</Application>
  <PresentationFormat>Panorámica</PresentationFormat>
  <Paragraphs>664</Paragraphs>
  <Slides>43</Slides>
  <Notes>0</Notes>
  <HiddenSlides>0</HiddenSlides>
  <MMClips>0</MMClips>
  <ScaleCrop>false</ScaleCrop>
  <HeadingPairs>
    <vt:vector size="6" baseType="variant">
      <vt:variant>
        <vt:lpstr>Fuentes usadas</vt:lpstr>
      </vt:variant>
      <vt:variant>
        <vt:i4>11</vt:i4>
      </vt:variant>
      <vt:variant>
        <vt:lpstr>Tema</vt:lpstr>
      </vt:variant>
      <vt:variant>
        <vt:i4>2</vt:i4>
      </vt:variant>
      <vt:variant>
        <vt:lpstr>Títulos de diapositiva</vt:lpstr>
      </vt:variant>
      <vt:variant>
        <vt:i4>43</vt:i4>
      </vt:variant>
    </vt:vector>
  </HeadingPairs>
  <TitlesOfParts>
    <vt:vector size="56" baseType="lpstr">
      <vt:lpstr>Arial</vt:lpstr>
      <vt:lpstr>Calibri</vt:lpstr>
      <vt:lpstr>Futura Medium</vt:lpstr>
      <vt:lpstr>Jokerman</vt:lpstr>
      <vt:lpstr>Lato</vt:lpstr>
      <vt:lpstr>Lato </vt:lpstr>
      <vt:lpstr>Lato Black</vt:lpstr>
      <vt:lpstr>Lato-Bold</vt:lpstr>
      <vt:lpstr>Lato-Regular</vt:lpstr>
      <vt:lpstr>Showcard Gothic</vt:lpstr>
      <vt:lpstr>Times New Roman</vt:lpstr>
      <vt:lpstr>2_Office Theme</vt:lpstr>
      <vt:lpstr>1_Office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Maurici Noe</dc:creator>
  <cp:lastModifiedBy>Usuario de Windows</cp:lastModifiedBy>
  <cp:revision>228</cp:revision>
  <dcterms:created xsi:type="dcterms:W3CDTF">2016-12-01T12:29:00Z</dcterms:created>
  <dcterms:modified xsi:type="dcterms:W3CDTF">2021-11-10T14:27:31Z</dcterms:modified>
</cp:coreProperties>
</file>